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36" r:id="rId2"/>
    <p:sldId id="338" r:id="rId3"/>
    <p:sldId id="342" r:id="rId4"/>
    <p:sldId id="340" r:id="rId5"/>
    <p:sldId id="343" r:id="rId6"/>
    <p:sldId id="331" r:id="rId7"/>
    <p:sldId id="333" r:id="rId8"/>
    <p:sldId id="312" r:id="rId9"/>
    <p:sldId id="337" r:id="rId10"/>
    <p:sldId id="321" r:id="rId11"/>
    <p:sldId id="320" r:id="rId12"/>
    <p:sldId id="319" r:id="rId13"/>
    <p:sldId id="339" r:id="rId14"/>
    <p:sldId id="332" r:id="rId15"/>
    <p:sldId id="32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EDE4"/>
    <a:srgbClr val="DA74CE"/>
    <a:srgbClr val="C54D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7712" autoAdjust="0"/>
  </p:normalViewPr>
  <p:slideViewPr>
    <p:cSldViewPr snapToGrid="0">
      <p:cViewPr varScale="1">
        <p:scale>
          <a:sx n="72" d="100"/>
          <a:sy n="72" d="100"/>
        </p:scale>
        <p:origin x="110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tif>
</file>

<file path=ppt/media/image25.tif>
</file>

<file path=ppt/media/image26.tif>
</file>

<file path=ppt/media/image27.tif>
</file>

<file path=ppt/media/image3.png>
</file>

<file path=ppt/media/image4.tif>
</file>

<file path=ppt/media/image5.tif>
</file>

<file path=ppt/media/image6.tif>
</file>

<file path=ppt/media/image7.tif>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8D701E-1A46-46C8-A296-E40FF49BBA19}" type="datetimeFigureOut">
              <a:rPr lang="en-IN" smtClean="0"/>
              <a:t>02-03-2025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E9289E-D8B3-46DF-AE1F-9099D2CCB12E}" type="slidenum">
              <a:rPr lang="en-IN" smtClean="0"/>
              <a:t>‹#›</a:t>
            </a:fld>
            <a:endParaRPr lang="en-IN"/>
          </a:p>
        </p:txBody>
      </p:sp>
    </p:spTree>
    <p:extLst>
      <p:ext uri="{BB962C8B-B14F-4D97-AF65-F5344CB8AC3E}">
        <p14:creationId xmlns:p14="http://schemas.microsoft.com/office/powerpoint/2010/main" val="31084564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8C08C-AF4C-B5DB-6B28-09FA0FA36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B55F4A-5E47-08D6-857B-12B3BEC12E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694755-8D8E-BBED-0D9A-A8E72FD0A488}"/>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E022D48-C33B-2D41-EDDB-F6FEC9966A96}"/>
              </a:ext>
            </a:extLst>
          </p:cNvPr>
          <p:cNvSpPr>
            <a:spLocks noGrp="1"/>
          </p:cNvSpPr>
          <p:nvPr>
            <p:ph type="sldNum" sz="quarter" idx="5"/>
          </p:nvPr>
        </p:nvSpPr>
        <p:spPr/>
        <p:txBody>
          <a:bodyPr/>
          <a:lstStyle/>
          <a:p>
            <a:fld id="{3D12E728-5417-417E-AD55-808B0121E5B2}" type="slidenum">
              <a:rPr lang="en-IN" smtClean="0"/>
              <a:t>1</a:t>
            </a:fld>
            <a:endParaRPr lang="en-IN"/>
          </a:p>
        </p:txBody>
      </p:sp>
    </p:spTree>
    <p:extLst>
      <p:ext uri="{BB962C8B-B14F-4D97-AF65-F5344CB8AC3E}">
        <p14:creationId xmlns:p14="http://schemas.microsoft.com/office/powerpoint/2010/main" val="276232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6A39020-F766-4489-91F1-74FDF9249964}" type="slidenum">
              <a:rPr lang="en-IN" smtClean="0"/>
              <a:t>2</a:t>
            </a:fld>
            <a:endParaRPr lang="en-IN"/>
          </a:p>
        </p:txBody>
      </p:sp>
    </p:spTree>
    <p:extLst>
      <p:ext uri="{BB962C8B-B14F-4D97-AF65-F5344CB8AC3E}">
        <p14:creationId xmlns:p14="http://schemas.microsoft.com/office/powerpoint/2010/main" val="3271522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56208-DC6E-2CD2-77F9-4F187A7731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B9703F-4D47-FE57-26C2-43F090E4E6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AD662A-5854-F043-A0BD-ED82BB0EE4E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FB0C9E5-A13C-5E6E-594D-41EC63EA1EE1}"/>
              </a:ext>
            </a:extLst>
          </p:cNvPr>
          <p:cNvSpPr>
            <a:spLocks noGrp="1"/>
          </p:cNvSpPr>
          <p:nvPr>
            <p:ph type="sldNum" sz="quarter" idx="5"/>
          </p:nvPr>
        </p:nvSpPr>
        <p:spPr/>
        <p:txBody>
          <a:bodyPr/>
          <a:lstStyle/>
          <a:p>
            <a:fld id="{3D12E728-5417-417E-AD55-808B0121E5B2}" type="slidenum">
              <a:rPr lang="en-IN" smtClean="0"/>
              <a:t>3</a:t>
            </a:fld>
            <a:endParaRPr lang="en-IN"/>
          </a:p>
        </p:txBody>
      </p:sp>
    </p:spTree>
    <p:extLst>
      <p:ext uri="{BB962C8B-B14F-4D97-AF65-F5344CB8AC3E}">
        <p14:creationId xmlns:p14="http://schemas.microsoft.com/office/powerpoint/2010/main" val="42787536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D12E728-5417-417E-AD55-808B0121E5B2}" type="slidenum">
              <a:rPr lang="en-IN" smtClean="0"/>
              <a:t>8</a:t>
            </a:fld>
            <a:endParaRPr lang="en-IN"/>
          </a:p>
        </p:txBody>
      </p:sp>
    </p:spTree>
    <p:extLst>
      <p:ext uri="{BB962C8B-B14F-4D97-AF65-F5344CB8AC3E}">
        <p14:creationId xmlns:p14="http://schemas.microsoft.com/office/powerpoint/2010/main" val="4285428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70127-8727-B243-100B-BCC7E3C1DC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D07DEE-D780-085D-816A-2022898E29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7BA39C-12B4-5DCC-18FA-7A9BE5F4C0A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E31B16C7-F962-58D3-AF73-16F820A728BD}"/>
              </a:ext>
            </a:extLst>
          </p:cNvPr>
          <p:cNvSpPr>
            <a:spLocks noGrp="1"/>
          </p:cNvSpPr>
          <p:nvPr>
            <p:ph type="sldNum" sz="quarter" idx="5"/>
          </p:nvPr>
        </p:nvSpPr>
        <p:spPr/>
        <p:txBody>
          <a:bodyPr/>
          <a:lstStyle/>
          <a:p>
            <a:fld id="{3D12E728-5417-417E-AD55-808B0121E5B2}" type="slidenum">
              <a:rPr lang="en-IN" smtClean="0"/>
              <a:t>9</a:t>
            </a:fld>
            <a:endParaRPr lang="en-IN"/>
          </a:p>
        </p:txBody>
      </p:sp>
    </p:spTree>
    <p:extLst>
      <p:ext uri="{BB962C8B-B14F-4D97-AF65-F5344CB8AC3E}">
        <p14:creationId xmlns:p14="http://schemas.microsoft.com/office/powerpoint/2010/main" val="2528877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D12E728-5417-417E-AD55-808B0121E5B2}" type="slidenum">
              <a:rPr lang="en-IN" smtClean="0"/>
              <a:t>10</a:t>
            </a:fld>
            <a:endParaRPr lang="en-IN"/>
          </a:p>
        </p:txBody>
      </p:sp>
    </p:spTree>
    <p:extLst>
      <p:ext uri="{BB962C8B-B14F-4D97-AF65-F5344CB8AC3E}">
        <p14:creationId xmlns:p14="http://schemas.microsoft.com/office/powerpoint/2010/main" val="2490016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D12E728-5417-417E-AD55-808B0121E5B2}" type="slidenum">
              <a:rPr lang="en-IN" smtClean="0"/>
              <a:t>13</a:t>
            </a:fld>
            <a:endParaRPr lang="en-IN"/>
          </a:p>
        </p:txBody>
      </p:sp>
    </p:spTree>
    <p:extLst>
      <p:ext uri="{BB962C8B-B14F-4D97-AF65-F5344CB8AC3E}">
        <p14:creationId xmlns:p14="http://schemas.microsoft.com/office/powerpoint/2010/main" val="4285428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D12E728-5417-417E-AD55-808B0121E5B2}" type="slidenum">
              <a:rPr lang="en-IN" smtClean="0"/>
              <a:t>14</a:t>
            </a:fld>
            <a:endParaRPr lang="en-IN"/>
          </a:p>
        </p:txBody>
      </p:sp>
    </p:spTree>
    <p:extLst>
      <p:ext uri="{BB962C8B-B14F-4D97-AF65-F5344CB8AC3E}">
        <p14:creationId xmlns:p14="http://schemas.microsoft.com/office/powerpoint/2010/main" val="4285428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681C6-6FB1-115D-DAF5-B973D5D756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E15E8F-CA9E-1148-50A9-B27EAF5A23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815344F-9BE3-1CF6-0EC5-4804A9A560DD}"/>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D467EFB3-F401-1302-C033-50F28348CB2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721A51-8767-8FE4-4BBE-8E4A4C224E42}"/>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2079765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2FF2-4547-2971-7BF6-E2C65733BD0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EE687D8-B9FB-3BB9-4DCF-7BDF98A73B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FB918B-3054-41AE-4B3A-664F2C33396A}"/>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15D4CF3C-5CD3-0E78-7728-13DF989996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134501-DECB-CC27-B86B-C531151ECEA0}"/>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430399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92E147-97AF-050D-053E-3F81124FAA8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66DF546-BB10-B781-C1DC-09DB85CF43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E4642C-E206-EEDA-F61A-EBF4ECD61F9A}"/>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CEBDF39E-D2DB-6884-4AFD-096DB085FF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95C5DF-6E81-E780-B2D3-3D447097131E}"/>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10000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E6B7-44C0-2C7B-E84E-CCEAA7D7F9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BE0383-DB27-84F4-B609-9C5E53CE12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78DB0FE-7608-4BAB-8D30-BE5B261FA508}"/>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F5D088A1-FDAA-915C-F791-A5125AF5F1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570EA2-AA2D-6212-330C-A84DEA4FEA4C}"/>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170205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58679-8262-D454-E6D4-D9500E22B7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FE5B6DE-5793-E72D-44E5-8BBDADAFB07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C5BC9F-2775-663C-0662-E977F038ED16}"/>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F6735380-3C20-6A72-77A5-7FA10E8208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7458B3-9C1F-E63A-1063-6ED475519EBE}"/>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18848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F4F5D-AC82-DFDB-F909-443A4551420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521B034-6DF1-0C01-0D63-1C9C7426A7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96F2E39-6346-F206-B6DD-12CB136C10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DE6427-6701-BC46-45CA-1279CCB076C9}"/>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6" name="Footer Placeholder 5">
            <a:extLst>
              <a:ext uri="{FF2B5EF4-FFF2-40B4-BE49-F238E27FC236}">
                <a16:creationId xmlns:a16="http://schemas.microsoft.com/office/drawing/2014/main" id="{7BB37C5B-2562-9525-7334-CCCF1AA24B0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E9DF78C-DEB1-7C48-3B51-C0811CFA212A}"/>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876637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40B91-30A5-5150-B97A-E115392F700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ED8638-2934-0B6A-E507-89124D9FD1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A35081-C7A0-82FD-040E-933549A535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96819CC-10C3-66E2-369E-74C9813037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BF6F4F-2AD4-ACEA-B6CE-3F9C5C9942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4FEB507-E024-6B3F-39DB-090171E0A055}"/>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8" name="Footer Placeholder 7">
            <a:extLst>
              <a:ext uri="{FF2B5EF4-FFF2-40B4-BE49-F238E27FC236}">
                <a16:creationId xmlns:a16="http://schemas.microsoft.com/office/drawing/2014/main" id="{FA90F688-4C94-3A30-D332-BE5A1AE9B5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755D99A-6874-82A8-D224-BDA65695DBDF}"/>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702257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73D19-FF1E-67D8-EF00-DE661B5403F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5D05042-C10D-592C-C8BF-E2C40F60CFA2}"/>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4" name="Footer Placeholder 3">
            <a:extLst>
              <a:ext uri="{FF2B5EF4-FFF2-40B4-BE49-F238E27FC236}">
                <a16:creationId xmlns:a16="http://schemas.microsoft.com/office/drawing/2014/main" id="{B19FA321-E055-A5E0-6B3B-559B7612B27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B02A844-48E2-DF5F-A52D-B79D37BB8EA3}"/>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550096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A92852-DEC0-A4C7-7C5E-F7B3ED48AEA7}"/>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3" name="Footer Placeholder 2">
            <a:extLst>
              <a:ext uri="{FF2B5EF4-FFF2-40B4-BE49-F238E27FC236}">
                <a16:creationId xmlns:a16="http://schemas.microsoft.com/office/drawing/2014/main" id="{0513535D-7ACA-0EBD-B0D9-1523C10523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103BC63-E2B5-F2D0-6EB7-F4A1290BC625}"/>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1979147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7C7A7-2DE8-18D9-7AD7-95ABC1A827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1A93126-51D6-6AD0-61B3-0271C0E616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7744222-C939-0148-82C4-63D2973BEC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11AD-1843-4FCD-00AF-680E65AD67F3}"/>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6" name="Footer Placeholder 5">
            <a:extLst>
              <a:ext uri="{FF2B5EF4-FFF2-40B4-BE49-F238E27FC236}">
                <a16:creationId xmlns:a16="http://schemas.microsoft.com/office/drawing/2014/main" id="{C42F10BC-0BE1-9C05-5F2A-BFC6094CCC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F8E8E9-B345-B9A5-BAD2-152635EB5DD3}"/>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3514614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65CEA-0631-50D4-7264-3960D0C2C7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C909365-3FBD-895F-79D9-188539B77B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921AED4-0E1C-E9D4-E4FF-475FD7C280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36E61F-A2EF-92AE-8A3C-2E22A840C9DE}"/>
              </a:ext>
            </a:extLst>
          </p:cNvPr>
          <p:cNvSpPr>
            <a:spLocks noGrp="1"/>
          </p:cNvSpPr>
          <p:nvPr>
            <p:ph type="dt" sz="half" idx="10"/>
          </p:nvPr>
        </p:nvSpPr>
        <p:spPr/>
        <p:txBody>
          <a:bodyPr/>
          <a:lstStyle/>
          <a:p>
            <a:fld id="{5B93D2BE-A19C-42F2-A3DD-7F642AA86C64}" type="datetimeFigureOut">
              <a:rPr lang="en-IN" smtClean="0"/>
              <a:t>02-03-2025</a:t>
            </a:fld>
            <a:endParaRPr lang="en-IN"/>
          </a:p>
        </p:txBody>
      </p:sp>
      <p:sp>
        <p:nvSpPr>
          <p:cNvPr id="6" name="Footer Placeholder 5">
            <a:extLst>
              <a:ext uri="{FF2B5EF4-FFF2-40B4-BE49-F238E27FC236}">
                <a16:creationId xmlns:a16="http://schemas.microsoft.com/office/drawing/2014/main" id="{CD480552-5389-EB3D-98DB-31AE3D2C0B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23465AE-6CB5-F3AE-F2C6-B24390F9F056}"/>
              </a:ext>
            </a:extLst>
          </p:cNvPr>
          <p:cNvSpPr>
            <a:spLocks noGrp="1"/>
          </p:cNvSpPr>
          <p:nvPr>
            <p:ph type="sldNum" sz="quarter" idx="12"/>
          </p:nvPr>
        </p:nvSpPr>
        <p:spPr/>
        <p:txBody>
          <a:bodyPr/>
          <a:lstStyle/>
          <a:p>
            <a:fld id="{62F1D1F4-27BD-4E56-AF05-C62B2277C323}" type="slidenum">
              <a:rPr lang="en-IN" smtClean="0"/>
              <a:t>‹#›</a:t>
            </a:fld>
            <a:endParaRPr lang="en-IN"/>
          </a:p>
        </p:txBody>
      </p:sp>
    </p:spTree>
    <p:extLst>
      <p:ext uri="{BB962C8B-B14F-4D97-AF65-F5344CB8AC3E}">
        <p14:creationId xmlns:p14="http://schemas.microsoft.com/office/powerpoint/2010/main" val="1127593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9CC46A-7362-29EB-D9E8-DF97B4F4AD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FED6D7-16C6-2084-C86D-AE4CEEBDB5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1BDE24-4341-7213-4504-3032B8BEDE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B93D2BE-A19C-42F2-A3DD-7F642AA86C64}" type="datetimeFigureOut">
              <a:rPr lang="en-IN" smtClean="0"/>
              <a:t>02-03-2025</a:t>
            </a:fld>
            <a:endParaRPr lang="en-IN"/>
          </a:p>
        </p:txBody>
      </p:sp>
      <p:sp>
        <p:nvSpPr>
          <p:cNvPr id="5" name="Footer Placeholder 4">
            <a:extLst>
              <a:ext uri="{FF2B5EF4-FFF2-40B4-BE49-F238E27FC236}">
                <a16:creationId xmlns:a16="http://schemas.microsoft.com/office/drawing/2014/main" id="{E02D7CD7-9A29-C3E1-E031-A2FCDEF6D3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F23EA4DA-9BB0-66EE-B362-5F170A1CD8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2F1D1F4-27BD-4E56-AF05-C62B2277C323}" type="slidenum">
              <a:rPr lang="en-IN" smtClean="0"/>
              <a:t>‹#›</a:t>
            </a:fld>
            <a:endParaRPr lang="en-IN"/>
          </a:p>
        </p:txBody>
      </p:sp>
    </p:spTree>
    <p:extLst>
      <p:ext uri="{BB962C8B-B14F-4D97-AF65-F5344CB8AC3E}">
        <p14:creationId xmlns:p14="http://schemas.microsoft.com/office/powerpoint/2010/main" val="4138145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hyperlink" Target="https://blog.mygov.in/%E0%A4%9C%E0%A4%B2-%E0%A4%B9%E0%A5%80-%E0%A4%9C%E0%A5%80%E0%A4%B5%E0%A4%A8-%E0%A4%B9%E0%A5%88-%E0%A4%9C%E0%A4%B2-%E0%A4%95%E0%A5%87-%E0%A4%AC%E0%A4%BF%E0%A4%A8%E0%A4%BE-%E0%A4%9C/"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hyperlink" Target="https://blog.mygov.in/%E0%A4%9C%E0%A4%B2-%E0%A4%B9%E0%A5%80-%E0%A4%9C%E0%A5%80%E0%A4%B5%E0%A4%A8-%E0%A4%B9%E0%A5%88-%E0%A4%9C%E0%A4%B2-%E0%A4%95%E0%A5%87-%E0%A4%AC%E0%A4%BF%E0%A4%A8%E0%A4%BE-%E0%A4%9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5.tif"/><Relationship Id="rId2" Type="http://schemas.openxmlformats.org/officeDocument/2006/relationships/image" Target="../media/image24.tif"/><Relationship Id="rId1" Type="http://schemas.openxmlformats.org/officeDocument/2006/relationships/slideLayout" Target="../slideLayouts/slideLayout2.xml"/><Relationship Id="rId5" Type="http://schemas.openxmlformats.org/officeDocument/2006/relationships/image" Target="../media/image27.tif"/><Relationship Id="rId4" Type="http://schemas.openxmlformats.org/officeDocument/2006/relationships/image" Target="../media/image26.tif"/></Relationships>
</file>

<file path=ppt/slides/_rels/slide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ti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hyperlink" Target="https://blog.mygov.in/%E0%A4%9C%E0%A4%B2-%E0%A4%B9%E0%A5%80-%E0%A4%9C%E0%A5%80%E0%A4%B5%E0%A4%A8-%E0%A4%B9%E0%A5%88-%E0%A4%9C%E0%A4%B2-%E0%A4%95%E0%A5%87-%E0%A4%AC%E0%A4%BF%E0%A4%A8%E0%A4%BE-%E0%A4%9C/"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6.tif"/><Relationship Id="rId1" Type="http://schemas.openxmlformats.org/officeDocument/2006/relationships/slideLayout" Target="../slideLayouts/slideLayout2.xml"/><Relationship Id="rId5" Type="http://schemas.openxmlformats.org/officeDocument/2006/relationships/image" Target="../media/image8.tif"/><Relationship Id="rId4" Type="http://schemas.openxmlformats.org/officeDocument/2006/relationships/image" Target="../media/image7.tif"/></Relationships>
</file>

<file path=ppt/slides/_rels/slide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8.jpe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png"/><Relationship Id="rId4" Type="http://schemas.openxmlformats.org/officeDocument/2006/relationships/image" Target="../media/image16.jpe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EEBFB2-6405-6126-066F-C73EE7460A88}"/>
            </a:ext>
          </a:extLst>
        </p:cNvPr>
        <p:cNvGrpSpPr/>
        <p:nvPr/>
      </p:nvGrpSpPr>
      <p:grpSpPr>
        <a:xfrm>
          <a:off x="0" y="0"/>
          <a:ext cx="0" cy="0"/>
          <a:chOff x="0" y="0"/>
          <a:chExt cx="0" cy="0"/>
        </a:xfrm>
      </p:grpSpPr>
      <p:grpSp>
        <p:nvGrpSpPr>
          <p:cNvPr id="14" name="Group 13">
            <a:extLst>
              <a:ext uri="{FF2B5EF4-FFF2-40B4-BE49-F238E27FC236}">
                <a16:creationId xmlns:a16="http://schemas.microsoft.com/office/drawing/2014/main" id="{BA5A12F6-D203-4561-1CD2-9B6D42BF11E3}"/>
              </a:ext>
            </a:extLst>
          </p:cNvPr>
          <p:cNvGrpSpPr/>
          <p:nvPr/>
        </p:nvGrpSpPr>
        <p:grpSpPr>
          <a:xfrm>
            <a:off x="2072611" y="148598"/>
            <a:ext cx="8425045" cy="6600645"/>
            <a:chOff x="2072611" y="148598"/>
            <a:chExt cx="8425045" cy="6600645"/>
          </a:xfrm>
        </p:grpSpPr>
        <p:sp>
          <p:nvSpPr>
            <p:cNvPr id="20" name="Rectangle: Rounded Corners 19">
              <a:extLst>
                <a:ext uri="{FF2B5EF4-FFF2-40B4-BE49-F238E27FC236}">
                  <a16:creationId xmlns:a16="http://schemas.microsoft.com/office/drawing/2014/main" id="{2379EAA1-14B5-C334-4EE5-C3EAAADAB284}"/>
                </a:ext>
              </a:extLst>
            </p:cNvPr>
            <p:cNvSpPr/>
            <p:nvPr/>
          </p:nvSpPr>
          <p:spPr>
            <a:xfrm>
              <a:off x="2113524" y="148598"/>
              <a:ext cx="3122630" cy="5589875"/>
            </a:xfrm>
            <a:prstGeom prst="roundRect">
              <a:avLst/>
            </a:prstGeom>
            <a:solidFill>
              <a:schemeClr val="bg1">
                <a:lumMod val="95000"/>
              </a:schemeClr>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56AE31B5-E017-AEB1-7082-C33CE15F7426}"/>
                </a:ext>
              </a:extLst>
            </p:cNvPr>
            <p:cNvSpPr/>
            <p:nvPr/>
          </p:nvSpPr>
          <p:spPr>
            <a:xfrm>
              <a:off x="5300038" y="148598"/>
              <a:ext cx="5043494" cy="3429781"/>
            </a:xfrm>
            <a:prstGeom prst="roundRect">
              <a:avLst/>
            </a:prstGeom>
            <a:solidFill>
              <a:srgbClr val="F2F7FC"/>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0C0A17FF-5082-FB6B-C9B0-E5151FC3A037}"/>
                </a:ext>
              </a:extLst>
            </p:cNvPr>
            <p:cNvSpPr txBox="1"/>
            <p:nvPr/>
          </p:nvSpPr>
          <p:spPr>
            <a:xfrm>
              <a:off x="5300038" y="3629836"/>
              <a:ext cx="5043495" cy="677108"/>
            </a:xfrm>
            <a:prstGeom prst="rect">
              <a:avLst/>
            </a:prstGeom>
            <a:solidFill>
              <a:srgbClr val="D9E8E5"/>
            </a:solidFill>
            <a:ln w="19050">
              <a:noFill/>
            </a:ln>
            <a:effectLst>
              <a:outerShdw blurRad="44450" dist="27940" dir="5400000" algn="ctr">
                <a:srgbClr val="000000">
                  <a:alpha val="32000"/>
                </a:srgbClr>
              </a:outerShdw>
            </a:effectLst>
          </p:spPr>
          <p:txBody>
            <a:bodyPr wrap="square" rtlCol="0">
              <a:spAutoFit/>
            </a:bodyPr>
            <a:lstStyle/>
            <a:p>
              <a:pPr algn="ctr"/>
              <a:r>
                <a:rPr lang="en-IN" sz="2400" b="1" dirty="0">
                  <a:solidFill>
                    <a:srgbClr val="002060"/>
                  </a:solidFill>
                  <a:latin typeface="Algerian" panose="04020705040A02060702" pitchFamily="82" charset="0"/>
                </a:rPr>
                <a:t>PAPER STRIP DIP KIT </a:t>
              </a:r>
            </a:p>
            <a:p>
              <a:pPr algn="ctr"/>
              <a:r>
                <a:rPr lang="en-IN" sz="1400" dirty="0">
                  <a:solidFill>
                    <a:srgbClr val="002060"/>
                  </a:solidFill>
                  <a:latin typeface="Aharoni" panose="02010803020104030203" pitchFamily="2" charset="-79"/>
                  <a:cs typeface="Aharoni" panose="02010803020104030203" pitchFamily="2" charset="-79"/>
                </a:rPr>
                <a:t>For monitoring bacterial contamination in drinking water</a:t>
              </a:r>
            </a:p>
          </p:txBody>
        </p:sp>
        <p:grpSp>
          <p:nvGrpSpPr>
            <p:cNvPr id="7" name="Group 6">
              <a:extLst>
                <a:ext uri="{FF2B5EF4-FFF2-40B4-BE49-F238E27FC236}">
                  <a16:creationId xmlns:a16="http://schemas.microsoft.com/office/drawing/2014/main" id="{AD8F92E9-B180-D02A-83EC-4C386FC875AB}"/>
                </a:ext>
              </a:extLst>
            </p:cNvPr>
            <p:cNvGrpSpPr/>
            <p:nvPr/>
          </p:nvGrpSpPr>
          <p:grpSpPr>
            <a:xfrm>
              <a:off x="6430545" y="656535"/>
              <a:ext cx="2144777" cy="2039951"/>
              <a:chOff x="4845963" y="1635443"/>
              <a:chExt cx="2310581" cy="2096024"/>
            </a:xfrm>
          </p:grpSpPr>
          <p:sp>
            <p:nvSpPr>
              <p:cNvPr id="8" name="Oval 7">
                <a:extLst>
                  <a:ext uri="{FF2B5EF4-FFF2-40B4-BE49-F238E27FC236}">
                    <a16:creationId xmlns:a16="http://schemas.microsoft.com/office/drawing/2014/main" id="{4B4CF4B4-690C-524F-1429-1D4B92C4CAEC}"/>
                  </a:ext>
                </a:extLst>
              </p:cNvPr>
              <p:cNvSpPr/>
              <p:nvPr/>
            </p:nvSpPr>
            <p:spPr>
              <a:xfrm>
                <a:off x="4845963" y="1635443"/>
                <a:ext cx="2310581" cy="2096024"/>
              </a:xfrm>
              <a:prstGeom prst="ellipse">
                <a:avLst/>
              </a:prstGeom>
              <a:solidFill>
                <a:srgbClr val="F5F9F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9" name="TextBox 8">
                <a:extLst>
                  <a:ext uri="{FF2B5EF4-FFF2-40B4-BE49-F238E27FC236}">
                    <a16:creationId xmlns:a16="http://schemas.microsoft.com/office/drawing/2014/main" id="{CCD6D035-EB66-416F-D410-D5A60AF1FFF5}"/>
                  </a:ext>
                </a:extLst>
              </p:cNvPr>
              <p:cNvSpPr txBox="1"/>
              <p:nvPr/>
            </p:nvSpPr>
            <p:spPr>
              <a:xfrm>
                <a:off x="5127518" y="3282328"/>
                <a:ext cx="1582994" cy="355766"/>
              </a:xfrm>
              <a:prstGeom prst="rect">
                <a:avLst/>
              </a:prstGeom>
              <a:noFill/>
              <a:ln w="19050">
                <a:noFill/>
              </a:ln>
            </p:spPr>
            <p:txBody>
              <a:bodyPr wrap="square">
                <a:spAutoFit/>
              </a:bodyPr>
              <a:lstStyle/>
              <a:p>
                <a:pPr algn="ctr"/>
                <a:r>
                  <a:rPr lang="en-US" sz="1650" b="1" dirty="0">
                    <a:solidFill>
                      <a:srgbClr val="002060"/>
                    </a:solidFill>
                    <a:latin typeface="Algerian" panose="04020705040A02060702" pitchFamily="82" charset="0"/>
                    <a:cs typeface="Aharoni" panose="02010803020104030203" pitchFamily="2" charset="-79"/>
                  </a:rPr>
                  <a:t>JALJYOTI</a:t>
                </a:r>
              </a:p>
            </p:txBody>
          </p:sp>
          <p:pic>
            <p:nvPicPr>
              <p:cNvPr id="10" name="Picture 9">
                <a:extLst>
                  <a:ext uri="{FF2B5EF4-FFF2-40B4-BE49-F238E27FC236}">
                    <a16:creationId xmlns:a16="http://schemas.microsoft.com/office/drawing/2014/main" id="{71C3C46F-0A73-66ED-115F-74435CD8D808}"/>
                  </a:ext>
                </a:extLst>
              </p:cNvPr>
              <p:cNvPicPr>
                <a:picLocks noChangeAspect="1"/>
              </p:cNvPicPr>
              <p:nvPr/>
            </p:nvPicPr>
            <p:blipFill rotWithShape="1">
              <a:blip r:embed="rId3"/>
              <a:srcRect l="4965" t="9657" r="4456" b="3830"/>
              <a:stretch/>
            </p:blipFill>
            <p:spPr>
              <a:xfrm>
                <a:off x="5225845" y="1992985"/>
                <a:ext cx="1415845" cy="1312882"/>
              </a:xfrm>
              <a:prstGeom prst="rect">
                <a:avLst/>
              </a:prstGeom>
              <a:ln w="19050">
                <a:noFill/>
              </a:ln>
            </p:spPr>
          </p:pic>
        </p:grpSp>
        <p:sp>
          <p:nvSpPr>
            <p:cNvPr id="2" name="TextBox 1">
              <a:extLst>
                <a:ext uri="{FF2B5EF4-FFF2-40B4-BE49-F238E27FC236}">
                  <a16:creationId xmlns:a16="http://schemas.microsoft.com/office/drawing/2014/main" id="{993A6740-05C9-16EA-0735-70BC3C014031}"/>
                </a:ext>
              </a:extLst>
            </p:cNvPr>
            <p:cNvSpPr txBox="1"/>
            <p:nvPr/>
          </p:nvSpPr>
          <p:spPr>
            <a:xfrm>
              <a:off x="5300038" y="4404048"/>
              <a:ext cx="5043495" cy="1302472"/>
            </a:xfrm>
            <a:prstGeom prst="rect">
              <a:avLst/>
            </a:prstGeom>
            <a:solidFill>
              <a:schemeClr val="tx2">
                <a:lumMod val="10000"/>
                <a:lumOff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ctr">
                <a:lnSpc>
                  <a:spcPct val="150000"/>
                </a:lnSpc>
              </a:pPr>
              <a:r>
                <a:rPr lang="hi-IN" dirty="0"/>
                <a:t> </a:t>
              </a:r>
              <a:r>
                <a:rPr lang="hi-IN" sz="1800" b="1" dirty="0">
                  <a:solidFill>
                    <a:schemeClr val="tx2">
                      <a:lumMod val="90000"/>
                      <a:lumOff val="10000"/>
                    </a:schemeClr>
                  </a:solidFill>
                  <a:latin typeface="Aharoni" panose="02010803020104030203" pitchFamily="2" charset="-79"/>
                </a:rPr>
                <a:t>जलज्योति किट </a:t>
              </a:r>
              <a:r>
                <a:rPr lang="hi-IN" sz="1800" b="1" dirty="0">
                  <a:solidFill>
                    <a:schemeClr val="tx2">
                      <a:lumMod val="90000"/>
                      <a:lumOff val="10000"/>
                    </a:schemeClr>
                  </a:solidFill>
                  <a:latin typeface="Arial" panose="020B0604020202020204" pitchFamily="34" charset="0"/>
                </a:rPr>
                <a:t>से </a:t>
              </a:r>
              <a:r>
                <a:rPr lang="hi-IN" b="1" dirty="0">
                  <a:solidFill>
                    <a:schemeClr val="tx2">
                      <a:lumMod val="90000"/>
                      <a:lumOff val="10000"/>
                    </a:schemeClr>
                  </a:solidFill>
                </a:rPr>
                <a:t>पीने के पानी को कागज की स्ट्रिप के रंग के आधार पर कितना बैक्टीरिया है</a:t>
              </a:r>
              <a:r>
                <a:rPr lang="en-IN" b="1" dirty="0">
                  <a:solidFill>
                    <a:schemeClr val="tx2">
                      <a:lumMod val="90000"/>
                      <a:lumOff val="10000"/>
                    </a:schemeClr>
                  </a:solidFill>
                </a:rPr>
                <a:t>,</a:t>
              </a:r>
              <a:r>
                <a:rPr lang="hi-IN" b="1" dirty="0">
                  <a:solidFill>
                    <a:schemeClr val="tx2">
                      <a:lumMod val="90000"/>
                      <a:lumOff val="10000"/>
                    </a:schemeClr>
                  </a:solidFill>
                </a:rPr>
                <a:t> मापा जाता है। </a:t>
              </a:r>
              <a:endParaRPr lang="en-IN" b="1" dirty="0">
                <a:solidFill>
                  <a:schemeClr val="tx2">
                    <a:lumMod val="90000"/>
                    <a:lumOff val="10000"/>
                  </a:schemeClr>
                </a:solidFill>
                <a:latin typeface="Arial" panose="020B0604020202020204" pitchFamily="34" charset="0"/>
                <a:cs typeface="Arial" panose="020B0604020202020204" pitchFamily="34" charset="0"/>
              </a:endParaRPr>
            </a:p>
          </p:txBody>
        </p:sp>
        <p:sp>
          <p:nvSpPr>
            <p:cNvPr id="3" name="object 46">
              <a:extLst>
                <a:ext uri="{FF2B5EF4-FFF2-40B4-BE49-F238E27FC236}">
                  <a16:creationId xmlns:a16="http://schemas.microsoft.com/office/drawing/2014/main" id="{3B4D7F37-0B1A-CBAA-E08D-386CA17E5A15}"/>
                </a:ext>
              </a:extLst>
            </p:cNvPr>
            <p:cNvSpPr txBox="1"/>
            <p:nvPr/>
          </p:nvSpPr>
          <p:spPr>
            <a:xfrm>
              <a:off x="6449332" y="184599"/>
              <a:ext cx="2222882" cy="381515"/>
            </a:xfrm>
            <a:prstGeom prst="rect">
              <a:avLst/>
            </a:prstGeom>
          </p:spPr>
          <p:txBody>
            <a:bodyPr vert="horz" wrap="square" lIns="0" tIns="12065" rIns="0" bIns="0" rtlCol="0">
              <a:spAutoFit/>
            </a:bodyPr>
            <a:lstStyle/>
            <a:p>
              <a:pPr marL="12700">
                <a:spcBef>
                  <a:spcPts val="95"/>
                </a:spcBef>
                <a:tabLst>
                  <a:tab pos="1033780" algn="l"/>
                  <a:tab pos="1697989" algn="l"/>
                  <a:tab pos="3130550" algn="l"/>
                </a:tabLst>
              </a:pPr>
              <a:r>
                <a:rPr sz="2400" u="heavy" spc="9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जल</a:t>
              </a:r>
              <a:r>
                <a:rPr lang="en-IN" sz="2400" u="heavy" spc="95"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lang="en-US"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जीवन</a:t>
              </a:r>
              <a:r>
                <a:rPr lang="en-IN"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26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sz="2400" spc="-265" dirty="0" err="1">
                  <a:solidFill>
                    <a:schemeClr val="tx2">
                      <a:lumMod val="90000"/>
                      <a:lumOff val="1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a:t>
              </a:r>
              <a:endParaRPr sz="2400" dirty="0">
                <a:solidFill>
                  <a:schemeClr val="tx2">
                    <a:lumMod val="90000"/>
                    <a:lumOff val="10000"/>
                  </a:schemeClr>
                </a:solidFill>
                <a:latin typeface="Arial" panose="020B0604020202020204" pitchFamily="34" charset="0"/>
                <a:cs typeface="Arial" panose="020B0604020202020204" pitchFamily="34" charset="0"/>
              </a:endParaRPr>
            </a:p>
          </p:txBody>
        </p:sp>
        <p:pic>
          <p:nvPicPr>
            <p:cNvPr id="6" name="Picture 5" descr="A person standing outside holding a briefcase&#10;&#10;Description automatically generated">
              <a:extLst>
                <a:ext uri="{FF2B5EF4-FFF2-40B4-BE49-F238E27FC236}">
                  <a16:creationId xmlns:a16="http://schemas.microsoft.com/office/drawing/2014/main" id="{2B6D652E-CD80-7F6A-BEDD-13684969944E}"/>
                </a:ext>
              </a:extLst>
            </p:cNvPr>
            <p:cNvPicPr>
              <a:picLocks noChangeAspect="1"/>
            </p:cNvPicPr>
            <p:nvPr/>
          </p:nvPicPr>
          <p:blipFill>
            <a:blip r:embed="rId5">
              <a:extLst>
                <a:ext uri="{28A0092B-C50C-407E-A947-70E740481C1C}">
                  <a14:useLocalDpi xmlns:a14="http://schemas.microsoft.com/office/drawing/2010/main" val="0"/>
                </a:ext>
              </a:extLst>
            </a:blip>
            <a:srcRect l="20182" t="31226" r="15850" b="30146"/>
            <a:stretch/>
          </p:blipFill>
          <p:spPr>
            <a:xfrm>
              <a:off x="2413029" y="2968353"/>
              <a:ext cx="2666222" cy="2361780"/>
            </a:xfrm>
            <a:prstGeom prst="ellipse">
              <a:avLst/>
            </a:prstGeom>
          </p:spPr>
        </p:pic>
        <p:pic>
          <p:nvPicPr>
            <p:cNvPr id="13" name="Picture 12">
              <a:extLst>
                <a:ext uri="{FF2B5EF4-FFF2-40B4-BE49-F238E27FC236}">
                  <a16:creationId xmlns:a16="http://schemas.microsoft.com/office/drawing/2014/main" id="{852A91F4-A2EC-F1B3-50E7-72B624679F32}"/>
                </a:ext>
              </a:extLst>
            </p:cNvPr>
            <p:cNvPicPr>
              <a:picLocks noChangeAspect="1"/>
            </p:cNvPicPr>
            <p:nvPr/>
          </p:nvPicPr>
          <p:blipFill>
            <a:blip r:embed="rId6"/>
            <a:srcRect l="9674" t="2867" r="4513" b="7518"/>
            <a:stretch/>
          </p:blipFill>
          <p:spPr>
            <a:xfrm>
              <a:off x="2723534" y="261615"/>
              <a:ext cx="2188157" cy="2138933"/>
            </a:xfrm>
            <a:prstGeom prst="ellipse">
              <a:avLst/>
            </a:prstGeom>
          </p:spPr>
        </p:pic>
        <p:sp>
          <p:nvSpPr>
            <p:cNvPr id="16" name="TextBox 15">
              <a:extLst>
                <a:ext uri="{FF2B5EF4-FFF2-40B4-BE49-F238E27FC236}">
                  <a16:creationId xmlns:a16="http://schemas.microsoft.com/office/drawing/2014/main" id="{01764E82-3154-7B14-A017-FADAEF5E3909}"/>
                </a:ext>
              </a:extLst>
            </p:cNvPr>
            <p:cNvSpPr txBox="1"/>
            <p:nvPr/>
          </p:nvSpPr>
          <p:spPr>
            <a:xfrm>
              <a:off x="2520704" y="2524336"/>
              <a:ext cx="2743013"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Prof. Meenu Chhabra</a:t>
              </a:r>
            </a:p>
          </p:txBody>
        </p:sp>
        <p:sp>
          <p:nvSpPr>
            <p:cNvPr id="17" name="TextBox 16">
              <a:extLst>
                <a:ext uri="{FF2B5EF4-FFF2-40B4-BE49-F238E27FC236}">
                  <a16:creationId xmlns:a16="http://schemas.microsoft.com/office/drawing/2014/main" id="{E1A89EA5-00DF-8975-CF8F-D3DF19B6D954}"/>
                </a:ext>
              </a:extLst>
            </p:cNvPr>
            <p:cNvSpPr txBox="1"/>
            <p:nvPr/>
          </p:nvSpPr>
          <p:spPr>
            <a:xfrm>
              <a:off x="2743432" y="5369141"/>
              <a:ext cx="2335819"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Ms. Jyoti Gautam</a:t>
              </a:r>
            </a:p>
          </p:txBody>
        </p:sp>
        <p:sp>
          <p:nvSpPr>
            <p:cNvPr id="19" name="Rectangle: Rounded Corners 18">
              <a:extLst>
                <a:ext uri="{FF2B5EF4-FFF2-40B4-BE49-F238E27FC236}">
                  <a16:creationId xmlns:a16="http://schemas.microsoft.com/office/drawing/2014/main" id="{A023274C-B521-F458-B4DA-54D981C3407C}"/>
                </a:ext>
              </a:extLst>
            </p:cNvPr>
            <p:cNvSpPr/>
            <p:nvPr/>
          </p:nvSpPr>
          <p:spPr>
            <a:xfrm>
              <a:off x="5325717" y="2786908"/>
              <a:ext cx="4354432" cy="3815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18440">
                <a:spcBef>
                  <a:spcPts val="525"/>
                </a:spcBef>
              </a:pPr>
              <a:r>
                <a:rPr lang="en-US" sz="1600" b="1" spc="-55" dirty="0">
                  <a:solidFill>
                    <a:srgbClr val="FFFFFF"/>
                  </a:solidFill>
                  <a:latin typeface="Arial"/>
                  <a:cs typeface="Arial"/>
                </a:rPr>
                <a:t>VALIDATED</a:t>
              </a:r>
              <a:r>
                <a:rPr lang="en-US" sz="1600" b="1" spc="30" dirty="0">
                  <a:solidFill>
                    <a:srgbClr val="FFFFFF"/>
                  </a:solidFill>
                  <a:latin typeface="Arial"/>
                  <a:cs typeface="Arial"/>
                </a:rPr>
                <a:t> </a:t>
              </a:r>
              <a:r>
                <a:rPr lang="en-US" sz="1600" b="1" spc="-5" dirty="0">
                  <a:solidFill>
                    <a:srgbClr val="FFFFFF"/>
                  </a:solidFill>
                  <a:latin typeface="Arial"/>
                  <a:cs typeface="Arial"/>
                </a:rPr>
                <a:t>BY</a:t>
              </a:r>
              <a:r>
                <a:rPr lang="en-US" sz="1600" b="1" spc="-50" dirty="0">
                  <a:solidFill>
                    <a:srgbClr val="FFFFFF"/>
                  </a:solidFill>
                  <a:latin typeface="Arial"/>
                  <a:cs typeface="Arial"/>
                </a:rPr>
                <a:t> </a:t>
              </a:r>
              <a:r>
                <a:rPr lang="en-US" sz="1600" b="1" spc="-5" dirty="0">
                  <a:solidFill>
                    <a:srgbClr val="FFFFFF"/>
                  </a:solidFill>
                  <a:latin typeface="Arial"/>
                  <a:cs typeface="Arial"/>
                </a:rPr>
                <a:t>NABL</a:t>
              </a:r>
              <a:r>
                <a:rPr lang="en-US" sz="1600" b="1" spc="-145" dirty="0">
                  <a:solidFill>
                    <a:srgbClr val="FFFFFF"/>
                  </a:solidFill>
                  <a:latin typeface="Arial"/>
                  <a:cs typeface="Arial"/>
                </a:rPr>
                <a:t> </a:t>
              </a:r>
              <a:r>
                <a:rPr lang="en-US" sz="1600" b="1" spc="-10" dirty="0">
                  <a:solidFill>
                    <a:srgbClr val="FFFFFF"/>
                  </a:solidFill>
                  <a:latin typeface="Arial"/>
                  <a:cs typeface="Arial"/>
                </a:rPr>
                <a:t>ACCREDITED</a:t>
              </a:r>
              <a:r>
                <a:rPr lang="en-US" sz="1600" b="1" spc="50" dirty="0">
                  <a:solidFill>
                    <a:srgbClr val="FFFFFF"/>
                  </a:solidFill>
                  <a:latin typeface="Arial"/>
                  <a:cs typeface="Arial"/>
                </a:rPr>
                <a:t> </a:t>
              </a:r>
              <a:r>
                <a:rPr lang="en-US" sz="1600" b="1" spc="-5" dirty="0">
                  <a:solidFill>
                    <a:srgbClr val="FFFFFF"/>
                  </a:solidFill>
                  <a:latin typeface="Arial"/>
                  <a:cs typeface="Arial"/>
                </a:rPr>
                <a:t>LAB</a:t>
              </a:r>
              <a:endParaRPr lang="en-US" sz="1600" dirty="0">
                <a:latin typeface="Arial"/>
                <a:cs typeface="Arial"/>
              </a:endParaRPr>
            </a:p>
          </p:txBody>
        </p:sp>
        <p:sp>
          <p:nvSpPr>
            <p:cNvPr id="4" name="TextBox 3">
              <a:extLst>
                <a:ext uri="{FF2B5EF4-FFF2-40B4-BE49-F238E27FC236}">
                  <a16:creationId xmlns:a16="http://schemas.microsoft.com/office/drawing/2014/main" id="{343AAAF7-A6C5-1BAD-B46B-29394219510E}"/>
                </a:ext>
              </a:extLst>
            </p:cNvPr>
            <p:cNvSpPr txBox="1"/>
            <p:nvPr/>
          </p:nvSpPr>
          <p:spPr>
            <a:xfrm>
              <a:off x="2072611" y="5925941"/>
              <a:ext cx="3490001" cy="823302"/>
            </a:xfrm>
            <a:prstGeom prst="rect">
              <a:avLst/>
            </a:prstGeom>
            <a:noFill/>
          </p:spPr>
          <p:txBody>
            <a:bodyPr wrap="square" rtlCol="0">
              <a:spAutoFit/>
            </a:bodyPr>
            <a:lstStyle/>
            <a:p>
              <a:pPr algn="just"/>
              <a:r>
                <a:rPr lang="en-IN" sz="1600" b="1" dirty="0">
                  <a:latin typeface="Arial" panose="020B0604020202020204" pitchFamily="34" charset="0"/>
                  <a:cs typeface="Arial" panose="020B0604020202020204" pitchFamily="34" charset="0"/>
                </a:rPr>
                <a:t>Jaljyoti Prosense Pvt. Ltd.</a:t>
              </a:r>
            </a:p>
            <a:p>
              <a:pPr algn="just"/>
              <a:r>
                <a:rPr lang="en-IN" sz="1050" b="1" i="0" dirty="0">
                  <a:effectLst/>
                  <a:latin typeface="Arial" panose="020B0604020202020204" pitchFamily="34" charset="0"/>
                </a:rPr>
                <a:t>Indian Institute of Technology Jodhpur N.H. 62, Nagaur Road, Karwar Jodhpur 342030. Rajasthan (India)</a:t>
              </a:r>
              <a:endParaRPr lang="en-IN" sz="105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960AB11E-0845-5658-0173-0842AE1EDE98}"/>
                </a:ext>
              </a:extLst>
            </p:cNvPr>
            <p:cNvSpPr txBox="1"/>
            <p:nvPr/>
          </p:nvSpPr>
          <p:spPr>
            <a:xfrm>
              <a:off x="8437671" y="5954117"/>
              <a:ext cx="2059985" cy="646331"/>
            </a:xfrm>
            <a:prstGeom prst="rect">
              <a:avLst/>
            </a:prstGeom>
            <a:noFill/>
          </p:spPr>
          <p:txBody>
            <a:bodyPr wrap="square">
              <a:spAutoFit/>
            </a:bodyPr>
            <a:lstStyle/>
            <a:p>
              <a:pPr algn="just"/>
              <a:r>
                <a:rPr lang="en-IN" sz="1200" b="1" dirty="0">
                  <a:latin typeface="Arial" panose="020B0604020202020204" pitchFamily="34" charset="0"/>
                  <a:cs typeface="Arial" panose="020B0604020202020204" pitchFamily="34" charset="0"/>
                </a:rPr>
                <a:t>Phone no.: 9319440198</a:t>
              </a:r>
            </a:p>
            <a:p>
              <a:r>
                <a:rPr lang="en-IN" sz="1200" b="1" dirty="0">
                  <a:latin typeface="Arial" panose="020B0604020202020204" pitchFamily="34" charset="0"/>
                  <a:cs typeface="Arial" panose="020B0604020202020204" pitchFamily="34" charset="0"/>
                </a:rPr>
                <a:t>Email: gautam.9iitj.ac.in  meenuchhabra@iitj.ac.in</a:t>
              </a:r>
            </a:p>
          </p:txBody>
        </p:sp>
      </p:grpSp>
    </p:spTree>
    <p:extLst>
      <p:ext uri="{BB962C8B-B14F-4D97-AF65-F5344CB8AC3E}">
        <p14:creationId xmlns:p14="http://schemas.microsoft.com/office/powerpoint/2010/main" val="351052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DA08BB96-41B3-F1C4-729D-18FE99C1675D}"/>
              </a:ext>
            </a:extLst>
          </p:cNvPr>
          <p:cNvSpPr/>
          <p:nvPr/>
        </p:nvSpPr>
        <p:spPr>
          <a:xfrm>
            <a:off x="2106829" y="143216"/>
            <a:ext cx="3076947" cy="6160311"/>
          </a:xfrm>
          <a:prstGeom prst="roundRect">
            <a:avLst/>
          </a:prstGeom>
          <a:solidFill>
            <a:schemeClr val="bg1">
              <a:lumMod val="95000"/>
            </a:schemeClr>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97EC5FE2-C230-12DA-F907-C582D8A12561}"/>
              </a:ext>
            </a:extLst>
          </p:cNvPr>
          <p:cNvSpPr/>
          <p:nvPr/>
        </p:nvSpPr>
        <p:spPr>
          <a:xfrm>
            <a:off x="5140141" y="143216"/>
            <a:ext cx="4748078" cy="3484565"/>
          </a:xfrm>
          <a:prstGeom prst="roundRect">
            <a:avLst/>
          </a:prstGeom>
          <a:solidFill>
            <a:srgbClr val="F2F7FC"/>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42A3E83C-EF89-5C92-8253-5DB00A18B4EE}"/>
              </a:ext>
            </a:extLst>
          </p:cNvPr>
          <p:cNvSpPr txBox="1"/>
          <p:nvPr/>
        </p:nvSpPr>
        <p:spPr>
          <a:xfrm>
            <a:off x="5212471" y="3610075"/>
            <a:ext cx="4692360" cy="800219"/>
          </a:xfrm>
          <a:prstGeom prst="rect">
            <a:avLst/>
          </a:prstGeom>
          <a:solidFill>
            <a:srgbClr val="D9E8E5"/>
          </a:solidFill>
          <a:ln w="19050">
            <a:noFill/>
          </a:ln>
          <a:effectLst>
            <a:outerShdw blurRad="44450" dist="27940" dir="5400000" algn="ctr">
              <a:srgbClr val="000000">
                <a:alpha val="32000"/>
              </a:srgbClr>
            </a:outerShdw>
          </a:effectLst>
        </p:spPr>
        <p:txBody>
          <a:bodyPr wrap="square" rtlCol="0">
            <a:spAutoFit/>
          </a:bodyPr>
          <a:lstStyle/>
          <a:p>
            <a:pPr algn="ctr"/>
            <a:r>
              <a:rPr lang="en-IN" b="1" dirty="0">
                <a:solidFill>
                  <a:srgbClr val="002060"/>
                </a:solidFill>
                <a:latin typeface="Algerian" panose="04020705040A02060702" pitchFamily="82" charset="0"/>
              </a:rPr>
              <a:t>PAPER STRIP DIP KIT </a:t>
            </a:r>
          </a:p>
          <a:p>
            <a:pPr algn="ctr"/>
            <a:r>
              <a:rPr lang="en-IN" sz="1400" dirty="0">
                <a:solidFill>
                  <a:srgbClr val="002060"/>
                </a:solidFill>
                <a:latin typeface="Aharoni" panose="02010803020104030203" pitchFamily="2" charset="-79"/>
                <a:cs typeface="Aharoni" panose="02010803020104030203" pitchFamily="2" charset="-79"/>
              </a:rPr>
              <a:t>For monitoring bacterial contamination in drinking water</a:t>
            </a:r>
          </a:p>
        </p:txBody>
      </p:sp>
      <p:grpSp>
        <p:nvGrpSpPr>
          <p:cNvPr id="7" name="Group 6">
            <a:extLst>
              <a:ext uri="{FF2B5EF4-FFF2-40B4-BE49-F238E27FC236}">
                <a16:creationId xmlns:a16="http://schemas.microsoft.com/office/drawing/2014/main" id="{FC949E0B-12C2-C6BD-825D-A24C8AFDB988}"/>
              </a:ext>
            </a:extLst>
          </p:cNvPr>
          <p:cNvGrpSpPr/>
          <p:nvPr/>
        </p:nvGrpSpPr>
        <p:grpSpPr>
          <a:xfrm>
            <a:off x="6430545" y="656535"/>
            <a:ext cx="2144777" cy="2039951"/>
            <a:chOff x="4845963" y="1635443"/>
            <a:chExt cx="2310581" cy="2096024"/>
          </a:xfrm>
        </p:grpSpPr>
        <p:sp>
          <p:nvSpPr>
            <p:cNvPr id="8" name="Oval 7">
              <a:extLst>
                <a:ext uri="{FF2B5EF4-FFF2-40B4-BE49-F238E27FC236}">
                  <a16:creationId xmlns:a16="http://schemas.microsoft.com/office/drawing/2014/main" id="{D65443C2-A606-8CB9-1848-F239E9B798FA}"/>
                </a:ext>
              </a:extLst>
            </p:cNvPr>
            <p:cNvSpPr/>
            <p:nvPr/>
          </p:nvSpPr>
          <p:spPr>
            <a:xfrm>
              <a:off x="4845963" y="1635443"/>
              <a:ext cx="2310581" cy="2096024"/>
            </a:xfrm>
            <a:prstGeom prst="ellipse">
              <a:avLst/>
            </a:prstGeom>
            <a:solidFill>
              <a:srgbClr val="F5F9F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9" name="TextBox 8">
              <a:extLst>
                <a:ext uri="{FF2B5EF4-FFF2-40B4-BE49-F238E27FC236}">
                  <a16:creationId xmlns:a16="http://schemas.microsoft.com/office/drawing/2014/main" id="{E52C9362-0426-667B-4A45-9970436D11E4}"/>
                </a:ext>
              </a:extLst>
            </p:cNvPr>
            <p:cNvSpPr txBox="1"/>
            <p:nvPr/>
          </p:nvSpPr>
          <p:spPr>
            <a:xfrm>
              <a:off x="5127518" y="3282328"/>
              <a:ext cx="1582994" cy="355766"/>
            </a:xfrm>
            <a:prstGeom prst="rect">
              <a:avLst/>
            </a:prstGeom>
            <a:noFill/>
            <a:ln w="19050">
              <a:noFill/>
            </a:ln>
          </p:spPr>
          <p:txBody>
            <a:bodyPr wrap="square">
              <a:spAutoFit/>
            </a:bodyPr>
            <a:lstStyle/>
            <a:p>
              <a:pPr algn="ctr"/>
              <a:r>
                <a:rPr lang="en-US" sz="1650" b="1" dirty="0">
                  <a:solidFill>
                    <a:srgbClr val="002060"/>
                  </a:solidFill>
                  <a:latin typeface="Algerian" panose="04020705040A02060702" pitchFamily="82" charset="0"/>
                  <a:cs typeface="Aharoni" panose="02010803020104030203" pitchFamily="2" charset="-79"/>
                </a:rPr>
                <a:t>JALJYOTI</a:t>
              </a:r>
            </a:p>
          </p:txBody>
        </p:sp>
        <p:pic>
          <p:nvPicPr>
            <p:cNvPr id="10" name="Picture 9">
              <a:extLst>
                <a:ext uri="{FF2B5EF4-FFF2-40B4-BE49-F238E27FC236}">
                  <a16:creationId xmlns:a16="http://schemas.microsoft.com/office/drawing/2014/main" id="{A816F4B2-C2DF-7911-9E66-6053B43A44D7}"/>
                </a:ext>
              </a:extLst>
            </p:cNvPr>
            <p:cNvPicPr>
              <a:picLocks noChangeAspect="1"/>
            </p:cNvPicPr>
            <p:nvPr/>
          </p:nvPicPr>
          <p:blipFill rotWithShape="1">
            <a:blip r:embed="rId3"/>
            <a:srcRect l="4965" t="9657" r="4456" b="3830"/>
            <a:stretch/>
          </p:blipFill>
          <p:spPr>
            <a:xfrm>
              <a:off x="5225845" y="1992985"/>
              <a:ext cx="1415845" cy="1312882"/>
            </a:xfrm>
            <a:prstGeom prst="rect">
              <a:avLst/>
            </a:prstGeom>
            <a:ln w="19050">
              <a:noFill/>
            </a:ln>
          </p:spPr>
        </p:pic>
      </p:grpSp>
      <p:sp>
        <p:nvSpPr>
          <p:cNvPr id="2" name="TextBox 1">
            <a:extLst>
              <a:ext uri="{FF2B5EF4-FFF2-40B4-BE49-F238E27FC236}">
                <a16:creationId xmlns:a16="http://schemas.microsoft.com/office/drawing/2014/main" id="{7EE4859B-6B52-A8DC-1395-E8DC8BDF9250}"/>
              </a:ext>
            </a:extLst>
          </p:cNvPr>
          <p:cNvSpPr txBox="1"/>
          <p:nvPr/>
        </p:nvSpPr>
        <p:spPr>
          <a:xfrm>
            <a:off x="5202532" y="4544385"/>
            <a:ext cx="4692360" cy="1703030"/>
          </a:xfrm>
          <a:prstGeom prst="rect">
            <a:avLst/>
          </a:prstGeom>
          <a:solidFill>
            <a:schemeClr val="tx2">
              <a:lumMod val="10000"/>
              <a:lumOff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ctr">
              <a:lnSpc>
                <a:spcPct val="150000"/>
              </a:lnSpc>
            </a:pPr>
            <a:r>
              <a:rPr lang="en-IN" b="1" dirty="0">
                <a:latin typeface="Arial" panose="020B0604020202020204" pitchFamily="34" charset="0"/>
                <a:cs typeface="Arial" panose="020B0604020202020204" pitchFamily="34" charset="0"/>
              </a:rPr>
              <a:t>This strip dip test kit quantifies bacterial contamination in water sample based on varying color intensity on the paper strip and in solution</a:t>
            </a:r>
          </a:p>
        </p:txBody>
      </p:sp>
      <p:sp>
        <p:nvSpPr>
          <p:cNvPr id="3" name="object 46">
            <a:extLst>
              <a:ext uri="{FF2B5EF4-FFF2-40B4-BE49-F238E27FC236}">
                <a16:creationId xmlns:a16="http://schemas.microsoft.com/office/drawing/2014/main" id="{92B68573-0428-3A84-32D0-C633FF63E3EB}"/>
              </a:ext>
            </a:extLst>
          </p:cNvPr>
          <p:cNvSpPr txBox="1"/>
          <p:nvPr/>
        </p:nvSpPr>
        <p:spPr>
          <a:xfrm>
            <a:off x="6449332" y="184599"/>
            <a:ext cx="2222882" cy="381515"/>
          </a:xfrm>
          <a:prstGeom prst="rect">
            <a:avLst/>
          </a:prstGeom>
        </p:spPr>
        <p:txBody>
          <a:bodyPr vert="horz" wrap="square" lIns="0" tIns="12065" rIns="0" bIns="0" rtlCol="0">
            <a:spAutoFit/>
          </a:bodyPr>
          <a:lstStyle/>
          <a:p>
            <a:pPr marL="12700">
              <a:spcBef>
                <a:spcPts val="95"/>
              </a:spcBef>
              <a:tabLst>
                <a:tab pos="1033780" algn="l"/>
                <a:tab pos="1697989" algn="l"/>
                <a:tab pos="3130550" algn="l"/>
              </a:tabLst>
            </a:pPr>
            <a:r>
              <a:rPr sz="2400" u="heavy" spc="9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जल</a:t>
            </a:r>
            <a:r>
              <a:rPr lang="en-IN" sz="2400" u="heavy" spc="95"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lang="en-US"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जीवन</a:t>
            </a:r>
            <a:r>
              <a:rPr lang="en-IN"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26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sz="2400" spc="-265" dirty="0" err="1">
                <a:solidFill>
                  <a:schemeClr val="tx2">
                    <a:lumMod val="90000"/>
                    <a:lumOff val="1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a:t>
            </a:r>
            <a:endParaRPr sz="2400" dirty="0">
              <a:solidFill>
                <a:schemeClr val="tx2">
                  <a:lumMod val="90000"/>
                  <a:lumOff val="10000"/>
                </a:schemeClr>
              </a:solidFill>
              <a:latin typeface="Arial" panose="020B0604020202020204" pitchFamily="34" charset="0"/>
              <a:cs typeface="Arial" panose="020B0604020202020204" pitchFamily="34" charset="0"/>
            </a:endParaRPr>
          </a:p>
        </p:txBody>
      </p:sp>
      <p:pic>
        <p:nvPicPr>
          <p:cNvPr id="6" name="Picture 5" descr="A person standing outside holding a briefcase&#10;&#10;Description automatically generated">
            <a:extLst>
              <a:ext uri="{FF2B5EF4-FFF2-40B4-BE49-F238E27FC236}">
                <a16:creationId xmlns:a16="http://schemas.microsoft.com/office/drawing/2014/main" id="{D845E8BF-A845-E49D-47EB-E0AA503CBB10}"/>
              </a:ext>
            </a:extLst>
          </p:cNvPr>
          <p:cNvPicPr>
            <a:picLocks noChangeAspect="1"/>
          </p:cNvPicPr>
          <p:nvPr/>
        </p:nvPicPr>
        <p:blipFill>
          <a:blip r:embed="rId5">
            <a:extLst>
              <a:ext uri="{28A0092B-C50C-407E-A947-70E740481C1C}">
                <a14:useLocalDpi xmlns:a14="http://schemas.microsoft.com/office/drawing/2010/main" val="0"/>
              </a:ext>
            </a:extLst>
          </a:blip>
          <a:srcRect l="20182" t="31226" r="15850" b="30146"/>
          <a:stretch/>
        </p:blipFill>
        <p:spPr>
          <a:xfrm>
            <a:off x="2245470" y="3454210"/>
            <a:ext cx="2799664" cy="2479985"/>
          </a:xfrm>
          <a:prstGeom prst="ellipse">
            <a:avLst/>
          </a:prstGeom>
        </p:spPr>
      </p:pic>
      <p:pic>
        <p:nvPicPr>
          <p:cNvPr id="13" name="Picture 12">
            <a:extLst>
              <a:ext uri="{FF2B5EF4-FFF2-40B4-BE49-F238E27FC236}">
                <a16:creationId xmlns:a16="http://schemas.microsoft.com/office/drawing/2014/main" id="{C264F454-4170-2CB4-1237-6774EE97C914}"/>
              </a:ext>
            </a:extLst>
          </p:cNvPr>
          <p:cNvPicPr>
            <a:picLocks noChangeAspect="1"/>
          </p:cNvPicPr>
          <p:nvPr/>
        </p:nvPicPr>
        <p:blipFill>
          <a:blip r:embed="rId6"/>
          <a:srcRect l="5305" t="-2463" b="3787"/>
          <a:stretch/>
        </p:blipFill>
        <p:spPr>
          <a:xfrm>
            <a:off x="2245470" y="225576"/>
            <a:ext cx="2799664" cy="2790289"/>
          </a:xfrm>
          <a:prstGeom prst="ellipse">
            <a:avLst/>
          </a:prstGeom>
        </p:spPr>
      </p:pic>
      <p:sp>
        <p:nvSpPr>
          <p:cNvPr id="16" name="TextBox 15">
            <a:extLst>
              <a:ext uri="{FF2B5EF4-FFF2-40B4-BE49-F238E27FC236}">
                <a16:creationId xmlns:a16="http://schemas.microsoft.com/office/drawing/2014/main" id="{E31589C5-6D27-65F4-4606-307FC0E909B3}"/>
              </a:ext>
            </a:extLst>
          </p:cNvPr>
          <p:cNvSpPr txBox="1"/>
          <p:nvPr/>
        </p:nvSpPr>
        <p:spPr>
          <a:xfrm>
            <a:off x="2374635" y="2935892"/>
            <a:ext cx="2951083"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Prof. Meenu Chhabra</a:t>
            </a:r>
          </a:p>
        </p:txBody>
      </p:sp>
      <p:sp>
        <p:nvSpPr>
          <p:cNvPr id="17" name="TextBox 16">
            <a:extLst>
              <a:ext uri="{FF2B5EF4-FFF2-40B4-BE49-F238E27FC236}">
                <a16:creationId xmlns:a16="http://schemas.microsoft.com/office/drawing/2014/main" id="{7D366446-004E-428B-EE8A-734AF7EF91A5}"/>
              </a:ext>
            </a:extLst>
          </p:cNvPr>
          <p:cNvSpPr txBox="1"/>
          <p:nvPr/>
        </p:nvSpPr>
        <p:spPr>
          <a:xfrm>
            <a:off x="2374635" y="5934194"/>
            <a:ext cx="2335819"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Ms. Jyoti Gautam</a:t>
            </a:r>
          </a:p>
        </p:txBody>
      </p:sp>
      <p:sp>
        <p:nvSpPr>
          <p:cNvPr id="19" name="Rectangle: Rounded Corners 18">
            <a:extLst>
              <a:ext uri="{FF2B5EF4-FFF2-40B4-BE49-F238E27FC236}">
                <a16:creationId xmlns:a16="http://schemas.microsoft.com/office/drawing/2014/main" id="{13C0BC42-B4FA-1766-63CD-66014F00F54B}"/>
              </a:ext>
            </a:extLst>
          </p:cNvPr>
          <p:cNvSpPr/>
          <p:nvPr/>
        </p:nvSpPr>
        <p:spPr>
          <a:xfrm>
            <a:off x="5325717" y="2786908"/>
            <a:ext cx="4354432" cy="3815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18440">
              <a:spcBef>
                <a:spcPts val="525"/>
              </a:spcBef>
            </a:pPr>
            <a:r>
              <a:rPr lang="en-US" sz="1600" b="1" spc="-55" dirty="0">
                <a:solidFill>
                  <a:srgbClr val="FFFFFF"/>
                </a:solidFill>
                <a:latin typeface="Arial"/>
                <a:cs typeface="Arial"/>
              </a:rPr>
              <a:t>VALIDATED</a:t>
            </a:r>
            <a:r>
              <a:rPr lang="en-US" sz="1600" b="1" spc="30" dirty="0">
                <a:solidFill>
                  <a:srgbClr val="FFFFFF"/>
                </a:solidFill>
                <a:latin typeface="Arial"/>
                <a:cs typeface="Arial"/>
              </a:rPr>
              <a:t> </a:t>
            </a:r>
            <a:r>
              <a:rPr lang="en-US" sz="1600" b="1" spc="-5" dirty="0">
                <a:solidFill>
                  <a:srgbClr val="FFFFFF"/>
                </a:solidFill>
                <a:latin typeface="Arial"/>
                <a:cs typeface="Arial"/>
              </a:rPr>
              <a:t>BY</a:t>
            </a:r>
            <a:r>
              <a:rPr lang="en-US" sz="1600" b="1" spc="-50" dirty="0">
                <a:solidFill>
                  <a:srgbClr val="FFFFFF"/>
                </a:solidFill>
                <a:latin typeface="Arial"/>
                <a:cs typeface="Arial"/>
              </a:rPr>
              <a:t> </a:t>
            </a:r>
            <a:r>
              <a:rPr lang="en-US" sz="1600" b="1" spc="-5" dirty="0">
                <a:solidFill>
                  <a:srgbClr val="FFFFFF"/>
                </a:solidFill>
                <a:latin typeface="Arial"/>
                <a:cs typeface="Arial"/>
              </a:rPr>
              <a:t>NABL</a:t>
            </a:r>
            <a:r>
              <a:rPr lang="en-US" sz="1600" b="1" spc="-145" dirty="0">
                <a:solidFill>
                  <a:srgbClr val="FFFFFF"/>
                </a:solidFill>
                <a:latin typeface="Arial"/>
                <a:cs typeface="Arial"/>
              </a:rPr>
              <a:t> </a:t>
            </a:r>
            <a:r>
              <a:rPr lang="en-US" sz="1600" b="1" spc="-10" dirty="0">
                <a:solidFill>
                  <a:srgbClr val="FFFFFF"/>
                </a:solidFill>
                <a:latin typeface="Arial"/>
                <a:cs typeface="Arial"/>
              </a:rPr>
              <a:t>ACCREDITED</a:t>
            </a:r>
            <a:r>
              <a:rPr lang="en-US" sz="1600" b="1" spc="50" dirty="0">
                <a:solidFill>
                  <a:srgbClr val="FFFFFF"/>
                </a:solidFill>
                <a:latin typeface="Arial"/>
                <a:cs typeface="Arial"/>
              </a:rPr>
              <a:t> </a:t>
            </a:r>
            <a:r>
              <a:rPr lang="en-US" sz="1600" b="1" spc="-5" dirty="0">
                <a:solidFill>
                  <a:srgbClr val="FFFFFF"/>
                </a:solidFill>
                <a:latin typeface="Arial"/>
                <a:cs typeface="Arial"/>
              </a:rPr>
              <a:t>LAB</a:t>
            </a:r>
            <a:endParaRPr lang="en-US" sz="1600" dirty="0">
              <a:latin typeface="Arial"/>
              <a:cs typeface="Arial"/>
            </a:endParaRPr>
          </a:p>
        </p:txBody>
      </p:sp>
    </p:spTree>
    <p:extLst>
      <p:ext uri="{BB962C8B-B14F-4D97-AF65-F5344CB8AC3E}">
        <p14:creationId xmlns:p14="http://schemas.microsoft.com/office/powerpoint/2010/main" val="1792135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A62CB4-F986-6274-F04B-8BBF569D82E3}"/>
              </a:ext>
            </a:extLst>
          </p:cNvPr>
          <p:cNvSpPr txBox="1"/>
          <p:nvPr/>
        </p:nvSpPr>
        <p:spPr>
          <a:xfrm>
            <a:off x="1966453" y="3741138"/>
            <a:ext cx="7592973" cy="3023456"/>
          </a:xfrm>
          <a:prstGeom prst="rect">
            <a:avLst/>
          </a:prstGeom>
          <a:noFill/>
        </p:spPr>
        <p:txBody>
          <a:bodyPr wrap="square">
            <a:spAutoFit/>
          </a:bodyPr>
          <a:lstStyle/>
          <a:p>
            <a:pPr lvl="0">
              <a:lnSpc>
                <a:spcPct val="150000"/>
              </a:lnSpc>
            </a:pPr>
            <a:r>
              <a:rPr lang="en-IN" sz="1600" b="1" kern="100" dirty="0">
                <a:solidFill>
                  <a:srgbClr val="C00000"/>
                </a:solidFill>
                <a:latin typeface="Aptos" panose="020B0004020202020204" pitchFamily="34" charset="0"/>
                <a:ea typeface="Aptos" panose="020B0004020202020204" pitchFamily="34" charset="0"/>
                <a:cs typeface="Times New Roman" panose="02020603050405020304" pitchFamily="18" charset="0"/>
              </a:rPr>
              <a:t>LET’S DO IT</a:t>
            </a:r>
          </a:p>
          <a:p>
            <a:pPr marL="257175" indent="-257175" algn="just">
              <a:lnSpc>
                <a:spcPct val="150000"/>
              </a:lnSpc>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Wash your hands before starting the test</a:t>
            </a:r>
          </a:p>
          <a:p>
            <a:pPr marL="257175" indent="-257175" algn="just">
              <a:lnSpc>
                <a:spcPct val="150000"/>
              </a:lnSpc>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Don’t open the lid of the reagent bottle until you are ready to conduct the test</a:t>
            </a:r>
          </a:p>
          <a:p>
            <a:pPr marL="257175" indent="-257175" algn="just">
              <a:lnSpc>
                <a:spcPct val="150000"/>
              </a:lnSpc>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While opening the kit, the reagent bottle is protected from direct light contact.</a:t>
            </a:r>
          </a:p>
          <a:p>
            <a:pPr marL="257175" indent="-257175" algn="just">
              <a:lnSpc>
                <a:spcPct val="150000"/>
              </a:lnSpc>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Don’t touch the water sample while collecting it into the bottle / vials</a:t>
            </a:r>
          </a:p>
          <a:p>
            <a:pPr marL="257175" indent="-257175" algn="just">
              <a:lnSpc>
                <a:spcPct val="150000"/>
              </a:lnSpc>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Add the reagent in the test samples as quickly as possible</a:t>
            </a:r>
          </a:p>
          <a:p>
            <a:pPr marL="257175" indent="-257175" algn="just">
              <a:lnSpc>
                <a:spcPct val="150000"/>
              </a:lnSpc>
              <a:spcAft>
                <a:spcPts val="600"/>
              </a:spcAft>
              <a:buFont typeface="Symbol" panose="05050102010706020507" pitchFamily="18" charset="2"/>
              <a:buChar char=""/>
            </a:pPr>
            <a:r>
              <a:rPr lang="en-IN" sz="1400" b="1" kern="100" dirty="0">
                <a:latin typeface="Aptos" panose="020B0004020202020204" pitchFamily="34" charset="0"/>
                <a:ea typeface="Aptos" panose="020B0004020202020204" pitchFamily="34" charset="0"/>
                <a:cs typeface="Times New Roman" panose="02020603050405020304" pitchFamily="18" charset="0"/>
              </a:rPr>
              <a:t>Observe the color intensity in the sample solution and strip with respect to control solution and strip.</a:t>
            </a:r>
          </a:p>
          <a:p>
            <a:pPr>
              <a:lnSpc>
                <a:spcPct val="107000"/>
              </a:lnSpc>
              <a:spcAft>
                <a:spcPts val="600"/>
              </a:spcAft>
            </a:pPr>
            <a:r>
              <a:rPr lang="en-IN" sz="1400" b="1" kern="100" dirty="0">
                <a:latin typeface="Aptos" panose="020B0004020202020204" pitchFamily="34" charset="0"/>
                <a:ea typeface="Aptos" panose="020B0004020202020204" pitchFamily="34" charset="0"/>
                <a:cs typeface="Times New Roman" panose="02020603050405020304" pitchFamily="18" charset="0"/>
              </a:rPr>
              <a:t> </a:t>
            </a:r>
          </a:p>
        </p:txBody>
      </p:sp>
      <p:sp>
        <p:nvSpPr>
          <p:cNvPr id="7" name="TextBox 6">
            <a:extLst>
              <a:ext uri="{FF2B5EF4-FFF2-40B4-BE49-F238E27FC236}">
                <a16:creationId xmlns:a16="http://schemas.microsoft.com/office/drawing/2014/main" id="{C6075E60-88BB-E253-2BB8-C1B890C25C95}"/>
              </a:ext>
            </a:extLst>
          </p:cNvPr>
          <p:cNvSpPr txBox="1"/>
          <p:nvPr/>
        </p:nvSpPr>
        <p:spPr>
          <a:xfrm>
            <a:off x="1966453" y="753119"/>
            <a:ext cx="8114083" cy="2960875"/>
          </a:xfrm>
          <a:prstGeom prst="rect">
            <a:avLst/>
          </a:prstGeom>
          <a:noFill/>
        </p:spPr>
        <p:txBody>
          <a:bodyPr wrap="square">
            <a:spAutoFit/>
          </a:bodyPr>
          <a:lstStyle/>
          <a:p>
            <a:pPr algn="just">
              <a:lnSpc>
                <a:spcPct val="150000"/>
              </a:lnSpc>
            </a:pPr>
            <a:r>
              <a:rPr lang="en-US" sz="1400" b="1" dirty="0">
                <a:latin typeface="Arial" panose="020B0604020202020204" pitchFamily="34" charset="0"/>
                <a:cs typeface="Arial" panose="020B0604020202020204" pitchFamily="34" charset="0"/>
              </a:rPr>
              <a:t>The number of disease-causing organisms found in polluted waters is very large, spreading diseases like typhoid, cholera, and dysentery due to bacteria in the drinking water. It's not practical to test for every disease-causing organism in polluted water, so we look for coliform/</a:t>
            </a:r>
            <a:r>
              <a:rPr lang="en-US" sz="1400" b="1" i="1" dirty="0">
                <a:latin typeface="Arial" panose="020B0604020202020204" pitchFamily="34" charset="0"/>
                <a:cs typeface="Arial" panose="020B0604020202020204" pitchFamily="34" charset="0"/>
              </a:rPr>
              <a:t>Escherichia coli, </a:t>
            </a:r>
            <a:r>
              <a:rPr lang="en-US" sz="1400" b="1" dirty="0">
                <a:latin typeface="Arial" panose="020B0604020202020204" pitchFamily="34" charset="0"/>
                <a:cs typeface="Arial" panose="020B0604020202020204" pitchFamily="34" charset="0"/>
              </a:rPr>
              <a:t>catalase positive a type of bacteria always found in feces, as an indicator of fecal contamination. Diseases are caused by contaminated water, it's important to detect pathogens before drinking</a:t>
            </a:r>
            <a:r>
              <a:rPr lang="en-IN" sz="1400" b="1" dirty="0">
                <a:latin typeface="Arial" panose="020B0604020202020204" pitchFamily="34" charset="0"/>
                <a:ea typeface="Aptos" panose="020B0004020202020204" pitchFamily="34" charset="0"/>
                <a:cs typeface="Arial" panose="020B0604020202020204" pitchFamily="34" charset="0"/>
              </a:rPr>
              <a:t>. Existing test kits take 24 to 72 hours for results, which is too long. To solve this, we've developed an affordable, easy-to-use kit that detects bacteria in water within 5 minutes. The strip changes color based on bacterial concentration, providing a quick and simple way to determine if water is safe to drink</a:t>
            </a:r>
            <a:endParaRPr lang="en-IN" sz="14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A396061F-7DA1-992C-F83F-515C210CB23C}"/>
              </a:ext>
            </a:extLst>
          </p:cNvPr>
          <p:cNvSpPr txBox="1"/>
          <p:nvPr/>
        </p:nvSpPr>
        <p:spPr>
          <a:xfrm>
            <a:off x="4127090" y="337622"/>
            <a:ext cx="3937820" cy="461665"/>
          </a:xfrm>
          <a:prstGeom prst="rect">
            <a:avLst/>
          </a:prstGeom>
          <a:noFill/>
          <a:ln w="63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IN" sz="2400" b="1" dirty="0">
                <a:solidFill>
                  <a:srgbClr val="002060"/>
                </a:solidFill>
                <a:latin typeface="Algerian" panose="04020705040A02060702" pitchFamily="82" charset="0"/>
              </a:rPr>
              <a:t>Jaljyoti Kit </a:t>
            </a:r>
          </a:p>
        </p:txBody>
      </p:sp>
      <p:sp>
        <p:nvSpPr>
          <p:cNvPr id="9" name="Rectangle 8">
            <a:extLst>
              <a:ext uri="{FF2B5EF4-FFF2-40B4-BE49-F238E27FC236}">
                <a16:creationId xmlns:a16="http://schemas.microsoft.com/office/drawing/2014/main" id="{F372A4F0-0AC0-4DD5-8284-FBF98E33D8C7}"/>
              </a:ext>
            </a:extLst>
          </p:cNvPr>
          <p:cNvSpPr/>
          <p:nvPr/>
        </p:nvSpPr>
        <p:spPr>
          <a:xfrm>
            <a:off x="235974" y="127819"/>
            <a:ext cx="11690555" cy="663677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Tree>
    <p:extLst>
      <p:ext uri="{BB962C8B-B14F-4D97-AF65-F5344CB8AC3E}">
        <p14:creationId xmlns:p14="http://schemas.microsoft.com/office/powerpoint/2010/main" val="485235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DFB618F-B892-83B0-929F-A54C8ABEF770}"/>
              </a:ext>
            </a:extLst>
          </p:cNvPr>
          <p:cNvGrpSpPr/>
          <p:nvPr/>
        </p:nvGrpSpPr>
        <p:grpSpPr>
          <a:xfrm>
            <a:off x="78658" y="74913"/>
            <a:ext cx="12044516" cy="6618396"/>
            <a:chOff x="471949" y="675915"/>
            <a:chExt cx="8096864" cy="5482106"/>
          </a:xfrm>
        </p:grpSpPr>
        <p:sp>
          <p:nvSpPr>
            <p:cNvPr id="10" name="TextBox 9">
              <a:extLst>
                <a:ext uri="{FF2B5EF4-FFF2-40B4-BE49-F238E27FC236}">
                  <a16:creationId xmlns:a16="http://schemas.microsoft.com/office/drawing/2014/main" id="{9C59581B-E230-3795-B945-CDA8E83A65C0}"/>
                </a:ext>
              </a:extLst>
            </p:cNvPr>
            <p:cNvSpPr txBox="1"/>
            <p:nvPr/>
          </p:nvSpPr>
          <p:spPr>
            <a:xfrm>
              <a:off x="914822" y="1138539"/>
              <a:ext cx="1935077" cy="736498"/>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marL="171450" indent="-171450" algn="just">
                <a:lnSpc>
                  <a:spcPct val="150000"/>
                </a:lnSpc>
                <a:buFont typeface="+mj-lt"/>
                <a:buAutoNum type="arabicPeriod"/>
              </a:pPr>
              <a:r>
                <a:rPr lang="en-IN" sz="1200" b="1" dirty="0">
                  <a:latin typeface="Arial" panose="020B0604020202020204" pitchFamily="34" charset="0"/>
                  <a:cs typeface="Arial" panose="020B0604020202020204" pitchFamily="34" charset="0"/>
                </a:rPr>
                <a:t>Put 1 ml water sample and  control separately in the provided vials.</a:t>
              </a:r>
            </a:p>
          </p:txBody>
        </p:sp>
        <p:sp>
          <p:nvSpPr>
            <p:cNvPr id="12" name="TextBox 11">
              <a:extLst>
                <a:ext uri="{FF2B5EF4-FFF2-40B4-BE49-F238E27FC236}">
                  <a16:creationId xmlns:a16="http://schemas.microsoft.com/office/drawing/2014/main" id="{FC472A55-E9CE-A33E-E7DA-614241029D65}"/>
                </a:ext>
              </a:extLst>
            </p:cNvPr>
            <p:cNvSpPr txBox="1"/>
            <p:nvPr/>
          </p:nvSpPr>
          <p:spPr>
            <a:xfrm>
              <a:off x="3537870" y="1122843"/>
              <a:ext cx="1747684" cy="507056"/>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2. Add 1 ml  of given reagent in both the vials </a:t>
              </a:r>
            </a:p>
          </p:txBody>
        </p:sp>
        <p:pic>
          <p:nvPicPr>
            <p:cNvPr id="13" name="Picture 12">
              <a:extLst>
                <a:ext uri="{FF2B5EF4-FFF2-40B4-BE49-F238E27FC236}">
                  <a16:creationId xmlns:a16="http://schemas.microsoft.com/office/drawing/2014/main" id="{C8D4C7E7-A7B4-BFED-1686-1925CDC56740}"/>
                </a:ext>
              </a:extLst>
            </p:cNvPr>
            <p:cNvPicPr>
              <a:picLocks noChangeAspect="1"/>
            </p:cNvPicPr>
            <p:nvPr/>
          </p:nvPicPr>
          <p:blipFill rotWithShape="1">
            <a:blip r:embed="rId2"/>
            <a:srcRect l="9335" t="6603" r="2516" b="5341"/>
            <a:stretch/>
          </p:blipFill>
          <p:spPr>
            <a:xfrm>
              <a:off x="3332182" y="1863329"/>
              <a:ext cx="2073658" cy="1496410"/>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7" name="Picture 16">
              <a:extLst>
                <a:ext uri="{FF2B5EF4-FFF2-40B4-BE49-F238E27FC236}">
                  <a16:creationId xmlns:a16="http://schemas.microsoft.com/office/drawing/2014/main" id="{F7DD3204-D7BD-BE2D-B102-5E848E991032}"/>
                </a:ext>
              </a:extLst>
            </p:cNvPr>
            <p:cNvPicPr>
              <a:picLocks noChangeAspect="1"/>
            </p:cNvPicPr>
            <p:nvPr/>
          </p:nvPicPr>
          <p:blipFill>
            <a:blip r:embed="rId3"/>
            <a:stretch>
              <a:fillRect/>
            </a:stretch>
          </p:blipFill>
          <p:spPr>
            <a:xfrm>
              <a:off x="5810844" y="1871543"/>
              <a:ext cx="2107533" cy="1498789"/>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9" name="TextBox 18">
              <a:extLst>
                <a:ext uri="{FF2B5EF4-FFF2-40B4-BE49-F238E27FC236}">
                  <a16:creationId xmlns:a16="http://schemas.microsoft.com/office/drawing/2014/main" id="{C1EA9501-F42E-B5D2-0FF9-B1965D383000}"/>
                </a:ext>
              </a:extLst>
            </p:cNvPr>
            <p:cNvSpPr txBox="1"/>
            <p:nvPr/>
          </p:nvSpPr>
          <p:spPr>
            <a:xfrm>
              <a:off x="1010248" y="3480891"/>
              <a:ext cx="1839650" cy="96594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4. Wait for 5 min  depending on the complete decolorization of the control solution  </a:t>
              </a:r>
            </a:p>
          </p:txBody>
        </p:sp>
        <p:pic>
          <p:nvPicPr>
            <p:cNvPr id="21" name="Picture 20">
              <a:extLst>
                <a:ext uri="{FF2B5EF4-FFF2-40B4-BE49-F238E27FC236}">
                  <a16:creationId xmlns:a16="http://schemas.microsoft.com/office/drawing/2014/main" id="{E26E03C6-4E3D-F072-3374-9BC98D2813E1}"/>
                </a:ext>
              </a:extLst>
            </p:cNvPr>
            <p:cNvPicPr>
              <a:picLocks noChangeAspect="1"/>
            </p:cNvPicPr>
            <p:nvPr/>
          </p:nvPicPr>
          <p:blipFill>
            <a:blip r:embed="rId4"/>
            <a:stretch>
              <a:fillRect/>
            </a:stretch>
          </p:blipFill>
          <p:spPr>
            <a:xfrm>
              <a:off x="911810" y="4544515"/>
              <a:ext cx="1977242" cy="1475533"/>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3" name="TextBox 22">
              <a:extLst>
                <a:ext uri="{FF2B5EF4-FFF2-40B4-BE49-F238E27FC236}">
                  <a16:creationId xmlns:a16="http://schemas.microsoft.com/office/drawing/2014/main" id="{5052EDC2-A1FE-EDAF-926F-871AC6E82477}"/>
                </a:ext>
              </a:extLst>
            </p:cNvPr>
            <p:cNvSpPr txBox="1"/>
            <p:nvPr/>
          </p:nvSpPr>
          <p:spPr>
            <a:xfrm>
              <a:off x="3511918" y="3422591"/>
              <a:ext cx="1747684" cy="1195382"/>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5. Take out the strips (sample and control) and Observe the samples color with respect to control color</a:t>
              </a:r>
            </a:p>
          </p:txBody>
        </p:sp>
        <p:sp>
          <p:nvSpPr>
            <p:cNvPr id="25" name="TextBox 24">
              <a:extLst>
                <a:ext uri="{FF2B5EF4-FFF2-40B4-BE49-F238E27FC236}">
                  <a16:creationId xmlns:a16="http://schemas.microsoft.com/office/drawing/2014/main" id="{14FD4A13-F911-6817-5A61-61D56A799C43}"/>
                </a:ext>
              </a:extLst>
            </p:cNvPr>
            <p:cNvSpPr txBox="1"/>
            <p:nvPr/>
          </p:nvSpPr>
          <p:spPr>
            <a:xfrm>
              <a:off x="6070046" y="3464131"/>
              <a:ext cx="1977242" cy="1195382"/>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6. For bacterial quantification compare the color of the solution and strip with the color chart provided.</a:t>
              </a:r>
            </a:p>
          </p:txBody>
        </p:sp>
        <p:pic>
          <p:nvPicPr>
            <p:cNvPr id="30" name="Picture 29">
              <a:extLst>
                <a:ext uri="{FF2B5EF4-FFF2-40B4-BE49-F238E27FC236}">
                  <a16:creationId xmlns:a16="http://schemas.microsoft.com/office/drawing/2014/main" id="{56205323-B1DB-7F83-5511-0A7FFE4DC91E}"/>
                </a:ext>
              </a:extLst>
            </p:cNvPr>
            <p:cNvPicPr>
              <a:picLocks noChangeAspect="1"/>
            </p:cNvPicPr>
            <p:nvPr/>
          </p:nvPicPr>
          <p:blipFill>
            <a:blip r:embed="rId5"/>
            <a:stretch>
              <a:fillRect/>
            </a:stretch>
          </p:blipFill>
          <p:spPr>
            <a:xfrm>
              <a:off x="911810" y="1940464"/>
              <a:ext cx="1981447" cy="1429869"/>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32" name="TextBox 31">
              <a:extLst>
                <a:ext uri="{FF2B5EF4-FFF2-40B4-BE49-F238E27FC236}">
                  <a16:creationId xmlns:a16="http://schemas.microsoft.com/office/drawing/2014/main" id="{31DEE5F6-8BF2-C9D2-17C4-F676F3EE3ADE}"/>
                </a:ext>
              </a:extLst>
            </p:cNvPr>
            <p:cNvSpPr txBox="1"/>
            <p:nvPr/>
          </p:nvSpPr>
          <p:spPr>
            <a:xfrm>
              <a:off x="6070046" y="1138539"/>
              <a:ext cx="1747684" cy="511889"/>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nSpc>
                  <a:spcPct val="150000"/>
                </a:lnSpc>
              </a:pPr>
              <a:r>
                <a:rPr lang="en-IN" sz="1200" b="1" dirty="0">
                  <a:latin typeface="Arial" panose="020B0604020202020204" pitchFamily="34" charset="0"/>
                  <a:cs typeface="Arial" panose="020B0604020202020204" pitchFamily="34" charset="0"/>
                </a:rPr>
                <a:t>3. Insert the provided strip in both the vials</a:t>
              </a:r>
              <a:endParaRPr lang="en-IN" sz="1200" dirty="0"/>
            </a:p>
          </p:txBody>
        </p:sp>
        <p:pic>
          <p:nvPicPr>
            <p:cNvPr id="34" name="Picture 33">
              <a:extLst>
                <a:ext uri="{FF2B5EF4-FFF2-40B4-BE49-F238E27FC236}">
                  <a16:creationId xmlns:a16="http://schemas.microsoft.com/office/drawing/2014/main" id="{4E7563FF-D467-4745-DC64-239CC101E636}"/>
                </a:ext>
              </a:extLst>
            </p:cNvPr>
            <p:cNvPicPr>
              <a:picLocks noChangeAspect="1"/>
            </p:cNvPicPr>
            <p:nvPr/>
          </p:nvPicPr>
          <p:blipFill>
            <a:blip r:embed="rId6"/>
            <a:stretch>
              <a:fillRect/>
            </a:stretch>
          </p:blipFill>
          <p:spPr>
            <a:xfrm>
              <a:off x="3361686" y="4680824"/>
              <a:ext cx="2044153" cy="1339224"/>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38" name="TextBox 37">
              <a:extLst>
                <a:ext uri="{FF2B5EF4-FFF2-40B4-BE49-F238E27FC236}">
                  <a16:creationId xmlns:a16="http://schemas.microsoft.com/office/drawing/2014/main" id="{B05C9946-1E49-8411-ACF0-B6A1C26C6E2E}"/>
                </a:ext>
              </a:extLst>
            </p:cNvPr>
            <p:cNvSpPr txBox="1"/>
            <p:nvPr/>
          </p:nvSpPr>
          <p:spPr>
            <a:xfrm>
              <a:off x="2442802" y="675915"/>
              <a:ext cx="3937820" cy="344163"/>
            </a:xfrm>
            <a:prstGeom prst="rect">
              <a:avLst/>
            </a:prstGeom>
            <a:noFill/>
            <a:ln w="6350">
              <a:noFill/>
            </a:ln>
            <a:effectLst>
              <a:outerShdw blurRad="44450" dist="27940" dir="5400000" algn="ctr">
                <a:srgbClr val="000000">
                  <a:alpha val="32000"/>
                </a:srgbClr>
              </a:outerShdw>
            </a:effectLst>
          </p:spPr>
          <p:txBody>
            <a:bodyPr wrap="square" rtlCol="0">
              <a:spAutoFit/>
            </a:bodyPr>
            <a:lstStyle/>
            <a:p>
              <a:pPr algn="ctr"/>
              <a:r>
                <a:rPr lang="en-IN" sz="2100" b="1" dirty="0">
                  <a:solidFill>
                    <a:srgbClr val="002060"/>
                  </a:solidFill>
                  <a:latin typeface="Algerian" panose="04020705040A02060702" pitchFamily="82" charset="0"/>
                </a:rPr>
                <a:t>Jaljyoti Kit Procedure</a:t>
              </a:r>
            </a:p>
          </p:txBody>
        </p:sp>
        <p:sp>
          <p:nvSpPr>
            <p:cNvPr id="39" name="Rectangle 38">
              <a:extLst>
                <a:ext uri="{FF2B5EF4-FFF2-40B4-BE49-F238E27FC236}">
                  <a16:creationId xmlns:a16="http://schemas.microsoft.com/office/drawing/2014/main" id="{E2957033-A2A7-3EA6-24AB-098791E22E5D}"/>
                </a:ext>
              </a:extLst>
            </p:cNvPr>
            <p:cNvSpPr/>
            <p:nvPr/>
          </p:nvSpPr>
          <p:spPr>
            <a:xfrm>
              <a:off x="471949" y="908277"/>
              <a:ext cx="8096864" cy="5041446"/>
            </a:xfrm>
            <a:prstGeom prst="rect">
              <a:avLst/>
            </a:prstGeom>
            <a:noFill/>
            <a:ln>
              <a:noFill/>
            </a:ln>
            <a:effectLst>
              <a:outerShdw blurRad="44450" dist="27940" dir="5400000" algn="ctr">
                <a:srgbClr val="000000">
                  <a:alpha val="32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350" dirty="0"/>
                <a:t> </a:t>
              </a:r>
            </a:p>
          </p:txBody>
        </p:sp>
        <p:pic>
          <p:nvPicPr>
            <p:cNvPr id="41" name="Picture 40">
              <a:extLst>
                <a:ext uri="{FF2B5EF4-FFF2-40B4-BE49-F238E27FC236}">
                  <a16:creationId xmlns:a16="http://schemas.microsoft.com/office/drawing/2014/main" id="{80DF4665-6E2D-A214-BFE9-8C5B816A9D40}"/>
                </a:ext>
              </a:extLst>
            </p:cNvPr>
            <p:cNvPicPr>
              <a:picLocks noChangeAspect="1"/>
            </p:cNvPicPr>
            <p:nvPr/>
          </p:nvPicPr>
          <p:blipFill rotWithShape="1">
            <a:blip r:embed="rId7"/>
            <a:srcRect l="7134" t="2011" r="5173" b="11013"/>
            <a:stretch/>
          </p:blipFill>
          <p:spPr>
            <a:xfrm>
              <a:off x="6170695" y="4659513"/>
              <a:ext cx="1876592" cy="1360535"/>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 name="Rectangle 1">
              <a:extLst>
                <a:ext uri="{FF2B5EF4-FFF2-40B4-BE49-F238E27FC236}">
                  <a16:creationId xmlns:a16="http://schemas.microsoft.com/office/drawing/2014/main" id="{173F4EAA-5F90-408D-4062-D70BBAE474A0}"/>
                </a:ext>
              </a:extLst>
            </p:cNvPr>
            <p:cNvSpPr/>
            <p:nvPr/>
          </p:nvSpPr>
          <p:spPr>
            <a:xfrm>
              <a:off x="544656" y="687162"/>
              <a:ext cx="7885354" cy="547085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grpSp>
    </p:spTree>
    <p:extLst>
      <p:ext uri="{BB962C8B-B14F-4D97-AF65-F5344CB8AC3E}">
        <p14:creationId xmlns:p14="http://schemas.microsoft.com/office/powerpoint/2010/main" val="1214065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E5BE3CD-1211-91D9-2786-B53ED3CD7515}"/>
              </a:ext>
            </a:extLst>
          </p:cNvPr>
          <p:cNvSpPr/>
          <p:nvPr/>
        </p:nvSpPr>
        <p:spPr>
          <a:xfrm>
            <a:off x="304800" y="1"/>
            <a:ext cx="11474245" cy="6855934"/>
          </a:xfrm>
          <a:prstGeom prst="rect">
            <a:avLst/>
          </a:prstGeom>
          <a:no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0" name="TextBox 39">
            <a:extLst>
              <a:ext uri="{FF2B5EF4-FFF2-40B4-BE49-F238E27FC236}">
                <a16:creationId xmlns:a16="http://schemas.microsoft.com/office/drawing/2014/main" id="{A72D1911-17A1-AFFE-41CB-1185BA2C4EA5}"/>
              </a:ext>
            </a:extLst>
          </p:cNvPr>
          <p:cNvSpPr txBox="1"/>
          <p:nvPr/>
        </p:nvSpPr>
        <p:spPr>
          <a:xfrm>
            <a:off x="7972808" y="2395484"/>
            <a:ext cx="1140394"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ln w="0"/>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rPr>
              <a:t>No bacteria</a:t>
            </a:r>
          </a:p>
        </p:txBody>
      </p:sp>
      <p:sp>
        <p:nvSpPr>
          <p:cNvPr id="43" name="TextBox 42">
            <a:extLst>
              <a:ext uri="{FF2B5EF4-FFF2-40B4-BE49-F238E27FC236}">
                <a16:creationId xmlns:a16="http://schemas.microsoft.com/office/drawing/2014/main" id="{2D8DEBC9-3FD8-0FC7-54D1-34D31C55EB85}"/>
              </a:ext>
            </a:extLst>
          </p:cNvPr>
          <p:cNvSpPr txBox="1"/>
          <p:nvPr/>
        </p:nvSpPr>
        <p:spPr>
          <a:xfrm>
            <a:off x="7745417" y="3354928"/>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50-500 CFU/ml</a:t>
            </a:r>
          </a:p>
        </p:txBody>
      </p:sp>
      <p:sp>
        <p:nvSpPr>
          <p:cNvPr id="49" name="TextBox 48">
            <a:extLst>
              <a:ext uri="{FF2B5EF4-FFF2-40B4-BE49-F238E27FC236}">
                <a16:creationId xmlns:a16="http://schemas.microsoft.com/office/drawing/2014/main" id="{C94A1D83-AF2E-3BFD-3900-861C0FA19058}"/>
              </a:ext>
            </a:extLst>
          </p:cNvPr>
          <p:cNvSpPr txBox="1"/>
          <p:nvPr/>
        </p:nvSpPr>
        <p:spPr>
          <a:xfrm>
            <a:off x="7745417" y="4294861"/>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3</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0" name="TextBox 49">
            <a:extLst>
              <a:ext uri="{FF2B5EF4-FFF2-40B4-BE49-F238E27FC236}">
                <a16:creationId xmlns:a16="http://schemas.microsoft.com/office/drawing/2014/main" id="{3F51557E-F53C-741D-9A1E-0D33A668BB5A}"/>
              </a:ext>
            </a:extLst>
          </p:cNvPr>
          <p:cNvSpPr txBox="1"/>
          <p:nvPr/>
        </p:nvSpPr>
        <p:spPr>
          <a:xfrm>
            <a:off x="7745417" y="5194508"/>
            <a:ext cx="1595177"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6</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8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1" name="TextBox 50">
            <a:extLst>
              <a:ext uri="{FF2B5EF4-FFF2-40B4-BE49-F238E27FC236}">
                <a16:creationId xmlns:a16="http://schemas.microsoft.com/office/drawing/2014/main" id="{296EEAD0-A58B-D57C-7AD3-2EAF408511CC}"/>
              </a:ext>
            </a:extLst>
          </p:cNvPr>
          <p:cNvSpPr txBox="1"/>
          <p:nvPr/>
        </p:nvSpPr>
        <p:spPr>
          <a:xfrm>
            <a:off x="2218824" y="2395487"/>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Suitable for drinking water</a:t>
            </a:r>
          </a:p>
        </p:txBody>
      </p:sp>
      <p:sp>
        <p:nvSpPr>
          <p:cNvPr id="53" name="TextBox 52">
            <a:extLst>
              <a:ext uri="{FF2B5EF4-FFF2-40B4-BE49-F238E27FC236}">
                <a16:creationId xmlns:a16="http://schemas.microsoft.com/office/drawing/2014/main" id="{94F25F03-25AE-5807-F60C-A208D58F0504}"/>
              </a:ext>
            </a:extLst>
          </p:cNvPr>
          <p:cNvSpPr txBox="1"/>
          <p:nvPr/>
        </p:nvSpPr>
        <p:spPr>
          <a:xfrm>
            <a:off x="2218824" y="3213784"/>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Suitable for showering or cleaning</a:t>
            </a:r>
          </a:p>
        </p:txBody>
      </p:sp>
      <p:sp>
        <p:nvSpPr>
          <p:cNvPr id="54" name="TextBox 53">
            <a:extLst>
              <a:ext uri="{FF2B5EF4-FFF2-40B4-BE49-F238E27FC236}">
                <a16:creationId xmlns:a16="http://schemas.microsoft.com/office/drawing/2014/main" id="{D9BF3446-7A8F-C314-7B11-7E85A1580813}"/>
              </a:ext>
            </a:extLst>
          </p:cNvPr>
          <p:cNvSpPr txBox="1"/>
          <p:nvPr/>
        </p:nvSpPr>
        <p:spPr>
          <a:xfrm>
            <a:off x="2223745" y="4153716"/>
            <a:ext cx="2194805"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  Chlorination Required</a:t>
            </a:r>
          </a:p>
          <a:p>
            <a:pPr algn="ctr"/>
            <a:r>
              <a:rPr lang="en-IN" sz="1350" b="1" dirty="0">
                <a:solidFill>
                  <a:srgbClr val="002060"/>
                </a:solidFill>
                <a:latin typeface="Cambria" panose="02040503050406030204" pitchFamily="18" charset="0"/>
                <a:ea typeface="Cambria" panose="02040503050406030204" pitchFamily="18" charset="0"/>
              </a:rPr>
              <a:t>(2-4 mg/l NaOCl)</a:t>
            </a:r>
          </a:p>
        </p:txBody>
      </p:sp>
      <p:sp>
        <p:nvSpPr>
          <p:cNvPr id="55" name="TextBox 54">
            <a:extLst>
              <a:ext uri="{FF2B5EF4-FFF2-40B4-BE49-F238E27FC236}">
                <a16:creationId xmlns:a16="http://schemas.microsoft.com/office/drawing/2014/main" id="{FE36A8F6-B33F-4E8F-88DC-84BB48A0705D}"/>
              </a:ext>
            </a:extLst>
          </p:cNvPr>
          <p:cNvSpPr txBox="1"/>
          <p:nvPr/>
        </p:nvSpPr>
        <p:spPr>
          <a:xfrm>
            <a:off x="2218824" y="5053365"/>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Chlorination Required (≥30 mg/l NaOCl)</a:t>
            </a:r>
          </a:p>
        </p:txBody>
      </p:sp>
      <p:pic>
        <p:nvPicPr>
          <p:cNvPr id="32" name="Picture 31" descr="A row of test tubes with different colored liquids&#10;&#10;Description automatically generated">
            <a:extLst>
              <a:ext uri="{FF2B5EF4-FFF2-40B4-BE49-F238E27FC236}">
                <a16:creationId xmlns:a16="http://schemas.microsoft.com/office/drawing/2014/main" id="{B1D68229-5B77-5863-4B89-D5E9C0DBADE4}"/>
              </a:ext>
            </a:extLst>
          </p:cNvPr>
          <p:cNvPicPr>
            <a:picLocks noChangeAspect="1"/>
          </p:cNvPicPr>
          <p:nvPr/>
        </p:nvPicPr>
        <p:blipFill rotWithShape="1">
          <a:blip r:embed="rId3">
            <a:extLst>
              <a:ext uri="{28A0092B-C50C-407E-A947-70E740481C1C}">
                <a14:useLocalDpi xmlns:a14="http://schemas.microsoft.com/office/drawing/2010/main" val="0"/>
              </a:ext>
            </a:extLst>
          </a:blip>
          <a:srcRect l="77008" t="35103" r="13467" b="41134"/>
          <a:stretch/>
        </p:blipFill>
        <p:spPr>
          <a:xfrm rot="16200000">
            <a:off x="4885335" y="3837850"/>
            <a:ext cx="702262" cy="1290413"/>
          </a:xfrm>
          <a:prstGeom prst="rect">
            <a:avLst/>
          </a:prstGeom>
        </p:spPr>
      </p:pic>
      <p:pic>
        <p:nvPicPr>
          <p:cNvPr id="34" name="Picture 33" descr="A group of test tubes with different colored liquids&#10;&#10;Description automatically generated">
            <a:extLst>
              <a:ext uri="{FF2B5EF4-FFF2-40B4-BE49-F238E27FC236}">
                <a16:creationId xmlns:a16="http://schemas.microsoft.com/office/drawing/2014/main" id="{AEC6FF1E-A5FD-6E9A-7623-27CC6B5F6039}"/>
              </a:ext>
            </a:extLst>
          </p:cNvPr>
          <p:cNvPicPr>
            <a:picLocks noChangeAspect="1"/>
          </p:cNvPicPr>
          <p:nvPr/>
        </p:nvPicPr>
        <p:blipFill rotWithShape="1">
          <a:blip r:embed="rId4">
            <a:extLst>
              <a:ext uri="{28A0092B-C50C-407E-A947-70E740481C1C}">
                <a14:useLocalDpi xmlns:a14="http://schemas.microsoft.com/office/drawing/2010/main" val="0"/>
              </a:ext>
            </a:extLst>
          </a:blip>
          <a:srcRect l="71888" t="6051" r="18931" b="70843"/>
          <a:stretch/>
        </p:blipFill>
        <p:spPr>
          <a:xfrm rot="16200000">
            <a:off x="4885675" y="4737838"/>
            <a:ext cx="702262" cy="1289733"/>
          </a:xfrm>
          <a:prstGeom prst="rect">
            <a:avLst/>
          </a:prstGeom>
        </p:spPr>
      </p:pic>
      <p:pic>
        <p:nvPicPr>
          <p:cNvPr id="35" name="Picture 34">
            <a:extLst>
              <a:ext uri="{FF2B5EF4-FFF2-40B4-BE49-F238E27FC236}">
                <a16:creationId xmlns:a16="http://schemas.microsoft.com/office/drawing/2014/main" id="{2F68D265-F6F0-D8F1-BDC0-388B57635446}"/>
              </a:ext>
            </a:extLst>
          </p:cNvPr>
          <p:cNvPicPr>
            <a:picLocks noChangeAspect="1"/>
          </p:cNvPicPr>
          <p:nvPr/>
        </p:nvPicPr>
        <p:blipFill rotWithShape="1">
          <a:blip r:embed="rId5">
            <a:extLst>
              <a:ext uri="{28A0092B-C50C-407E-A947-70E740481C1C}">
                <a14:useLocalDpi xmlns:a14="http://schemas.microsoft.com/office/drawing/2010/main" val="0"/>
              </a:ext>
            </a:extLst>
          </a:blip>
          <a:srcRect l="37778" t="27774" r="40091" b="64031"/>
          <a:stretch/>
        </p:blipFill>
        <p:spPr>
          <a:xfrm rot="10800000">
            <a:off x="4590733" y="3191992"/>
            <a:ext cx="1290415" cy="702263"/>
          </a:xfrm>
          <a:prstGeom prst="rect">
            <a:avLst/>
          </a:prstGeom>
        </p:spPr>
      </p:pic>
      <p:pic>
        <p:nvPicPr>
          <p:cNvPr id="37" name="Picture 36" descr="A row of test tubes&#10;&#10;Description automatically generated">
            <a:extLst>
              <a:ext uri="{FF2B5EF4-FFF2-40B4-BE49-F238E27FC236}">
                <a16:creationId xmlns:a16="http://schemas.microsoft.com/office/drawing/2014/main" id="{F4C5527E-8EB3-22EF-DA55-830BA238C940}"/>
              </a:ext>
            </a:extLst>
          </p:cNvPr>
          <p:cNvPicPr>
            <a:picLocks noChangeAspect="1"/>
          </p:cNvPicPr>
          <p:nvPr/>
        </p:nvPicPr>
        <p:blipFill rotWithShape="1">
          <a:blip r:embed="rId6">
            <a:extLst>
              <a:ext uri="{28A0092B-C50C-407E-A947-70E740481C1C}">
                <a14:useLocalDpi xmlns:a14="http://schemas.microsoft.com/office/drawing/2010/main" val="0"/>
              </a:ext>
            </a:extLst>
          </a:blip>
          <a:srcRect l="51525" t="43150" r="28247" b="49092"/>
          <a:stretch/>
        </p:blipFill>
        <p:spPr>
          <a:xfrm rot="10800000">
            <a:off x="4590731" y="2250316"/>
            <a:ext cx="1310112" cy="733661"/>
          </a:xfrm>
          <a:prstGeom prst="rect">
            <a:avLst/>
          </a:prstGeom>
        </p:spPr>
      </p:pic>
      <p:grpSp>
        <p:nvGrpSpPr>
          <p:cNvPr id="69" name="Group 68">
            <a:extLst>
              <a:ext uri="{FF2B5EF4-FFF2-40B4-BE49-F238E27FC236}">
                <a16:creationId xmlns:a16="http://schemas.microsoft.com/office/drawing/2014/main" id="{A167CB09-4FEC-925E-DCB3-4F7C3D8F3D2B}"/>
              </a:ext>
            </a:extLst>
          </p:cNvPr>
          <p:cNvGrpSpPr/>
          <p:nvPr/>
        </p:nvGrpSpPr>
        <p:grpSpPr>
          <a:xfrm>
            <a:off x="5297589" y="659206"/>
            <a:ext cx="1489113" cy="729912"/>
            <a:chOff x="3869831" y="257404"/>
            <a:chExt cx="1813103" cy="818522"/>
          </a:xfrm>
        </p:grpSpPr>
        <p:sp>
          <p:nvSpPr>
            <p:cNvPr id="39" name="TextBox 38">
              <a:extLst>
                <a:ext uri="{FF2B5EF4-FFF2-40B4-BE49-F238E27FC236}">
                  <a16:creationId xmlns:a16="http://schemas.microsoft.com/office/drawing/2014/main" id="{73C87E8E-C8B7-BF8B-E4A8-4FF73162B304}"/>
                </a:ext>
              </a:extLst>
            </p:cNvPr>
            <p:cNvSpPr txBox="1"/>
            <p:nvPr/>
          </p:nvSpPr>
          <p:spPr>
            <a:xfrm>
              <a:off x="3869831" y="257404"/>
              <a:ext cx="1813103" cy="362397"/>
            </a:xfrm>
            <a:prstGeom prst="rect">
              <a:avLst/>
            </a:prstGeom>
            <a:noFill/>
          </p:spPr>
          <p:txBody>
            <a:bodyPr wrap="square" rtlCol="0">
              <a:spAutoFit/>
            </a:bodyPr>
            <a:lstStyle/>
            <a:p>
              <a:r>
                <a:rPr lang="en-IN" sz="1500" b="1" dirty="0">
                  <a:solidFill>
                    <a:schemeClr val="tx2">
                      <a:lumMod val="75000"/>
                      <a:lumOff val="25000"/>
                    </a:schemeClr>
                  </a:solidFill>
                  <a:latin typeface="Cambria" panose="02040503050406030204" pitchFamily="18" charset="0"/>
                  <a:ea typeface="Cambria" panose="02040503050406030204" pitchFamily="18" charset="0"/>
                </a:rPr>
                <a:t>Control strip</a:t>
              </a:r>
            </a:p>
          </p:txBody>
        </p:sp>
        <p:pic>
          <p:nvPicPr>
            <p:cNvPr id="16" name="Picture 15">
              <a:extLst>
                <a:ext uri="{FF2B5EF4-FFF2-40B4-BE49-F238E27FC236}">
                  <a16:creationId xmlns:a16="http://schemas.microsoft.com/office/drawing/2014/main" id="{827CA660-7E99-C405-26A5-E00A89B0806C}"/>
                </a:ext>
              </a:extLst>
            </p:cNvPr>
            <p:cNvPicPr>
              <a:picLocks noChangeAspect="1"/>
            </p:cNvPicPr>
            <p:nvPr/>
          </p:nvPicPr>
          <p:blipFill>
            <a:blip r:embed="rId7"/>
            <a:stretch>
              <a:fillRect/>
            </a:stretch>
          </p:blipFill>
          <p:spPr>
            <a:xfrm>
              <a:off x="4018492" y="706594"/>
              <a:ext cx="1321927" cy="369332"/>
            </a:xfrm>
            <a:prstGeom prst="rect">
              <a:avLst/>
            </a:prstGeom>
          </p:spPr>
        </p:pic>
      </p:grpSp>
      <p:sp>
        <p:nvSpPr>
          <p:cNvPr id="21" name="TextBox 20">
            <a:extLst>
              <a:ext uri="{FF2B5EF4-FFF2-40B4-BE49-F238E27FC236}">
                <a16:creationId xmlns:a16="http://schemas.microsoft.com/office/drawing/2014/main" id="{35413F59-3DF5-7C70-CCDB-4EB2347C67A8}"/>
              </a:ext>
            </a:extLst>
          </p:cNvPr>
          <p:cNvSpPr txBox="1"/>
          <p:nvPr/>
        </p:nvSpPr>
        <p:spPr>
          <a:xfrm>
            <a:off x="4726484" y="6137138"/>
            <a:ext cx="1053933" cy="300082"/>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5 Minute </a:t>
            </a:r>
          </a:p>
        </p:txBody>
      </p:sp>
      <p:grpSp>
        <p:nvGrpSpPr>
          <p:cNvPr id="67" name="Group 66">
            <a:extLst>
              <a:ext uri="{FF2B5EF4-FFF2-40B4-BE49-F238E27FC236}">
                <a16:creationId xmlns:a16="http://schemas.microsoft.com/office/drawing/2014/main" id="{93511E71-3274-1B11-922C-958E94439711}"/>
              </a:ext>
            </a:extLst>
          </p:cNvPr>
          <p:cNvGrpSpPr/>
          <p:nvPr/>
        </p:nvGrpSpPr>
        <p:grpSpPr>
          <a:xfrm>
            <a:off x="2682414" y="6067065"/>
            <a:ext cx="1640605" cy="440228"/>
            <a:chOff x="798539" y="5862504"/>
            <a:chExt cx="1997556" cy="431973"/>
          </a:xfrm>
        </p:grpSpPr>
        <p:sp>
          <p:nvSpPr>
            <p:cNvPr id="44" name="Rectangle: Rounded Corners 43">
              <a:extLst>
                <a:ext uri="{FF2B5EF4-FFF2-40B4-BE49-F238E27FC236}">
                  <a16:creationId xmlns:a16="http://schemas.microsoft.com/office/drawing/2014/main" id="{23842E7E-FDBB-10E5-3042-96ECFA05D812}"/>
                </a:ext>
              </a:extLst>
            </p:cNvPr>
            <p:cNvSpPr/>
            <p:nvPr/>
          </p:nvSpPr>
          <p:spPr>
            <a:xfrm>
              <a:off x="798539" y="5887714"/>
              <a:ext cx="1997556" cy="406763"/>
            </a:xfrm>
            <a:prstGeom prst="roundRect">
              <a:avLst/>
            </a:prstGeom>
            <a:solidFill>
              <a:srgbClr val="FDF5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2" name="TextBox 21">
              <a:extLst>
                <a:ext uri="{FF2B5EF4-FFF2-40B4-BE49-F238E27FC236}">
                  <a16:creationId xmlns:a16="http://schemas.microsoft.com/office/drawing/2014/main" id="{0567C98D-094D-C307-3267-E852B92ACCD7}"/>
                </a:ext>
              </a:extLst>
            </p:cNvPr>
            <p:cNvSpPr txBox="1"/>
            <p:nvPr/>
          </p:nvSpPr>
          <p:spPr>
            <a:xfrm>
              <a:off x="798539" y="5862504"/>
              <a:ext cx="1982163" cy="317105"/>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en-IN" sz="150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Response time </a:t>
              </a:r>
            </a:p>
          </p:txBody>
        </p:sp>
      </p:grpSp>
      <p:sp>
        <p:nvSpPr>
          <p:cNvPr id="23" name="TextBox 22">
            <a:extLst>
              <a:ext uri="{FF2B5EF4-FFF2-40B4-BE49-F238E27FC236}">
                <a16:creationId xmlns:a16="http://schemas.microsoft.com/office/drawing/2014/main" id="{CAC8E3D5-6667-C8CD-00C4-A8DCD42DA79E}"/>
              </a:ext>
            </a:extLst>
          </p:cNvPr>
          <p:cNvSpPr txBox="1"/>
          <p:nvPr/>
        </p:nvSpPr>
        <p:spPr>
          <a:xfrm>
            <a:off x="6109424" y="6137138"/>
            <a:ext cx="1397455" cy="300082"/>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After drying </a:t>
            </a:r>
          </a:p>
        </p:txBody>
      </p:sp>
      <p:pic>
        <p:nvPicPr>
          <p:cNvPr id="13" name="Picture 12">
            <a:extLst>
              <a:ext uri="{FF2B5EF4-FFF2-40B4-BE49-F238E27FC236}">
                <a16:creationId xmlns:a16="http://schemas.microsoft.com/office/drawing/2014/main" id="{E4B6CE7C-D70B-8FCA-4E7A-4441241B7706}"/>
              </a:ext>
            </a:extLst>
          </p:cNvPr>
          <p:cNvPicPr>
            <a:picLocks noChangeAspect="1"/>
          </p:cNvPicPr>
          <p:nvPr/>
        </p:nvPicPr>
        <p:blipFill>
          <a:blip r:embed="rId8"/>
          <a:stretch>
            <a:fillRect/>
          </a:stretch>
        </p:blipFill>
        <p:spPr>
          <a:xfrm>
            <a:off x="6253670" y="5205732"/>
            <a:ext cx="1070862" cy="353945"/>
          </a:xfrm>
          <a:prstGeom prst="rect">
            <a:avLst/>
          </a:prstGeom>
        </p:spPr>
      </p:pic>
      <p:pic>
        <p:nvPicPr>
          <p:cNvPr id="27" name="Picture 26">
            <a:extLst>
              <a:ext uri="{FF2B5EF4-FFF2-40B4-BE49-F238E27FC236}">
                <a16:creationId xmlns:a16="http://schemas.microsoft.com/office/drawing/2014/main" id="{FE520F0A-4D2C-99E7-A38B-9EA6F49DC2C3}"/>
              </a:ext>
            </a:extLst>
          </p:cNvPr>
          <p:cNvPicPr>
            <a:picLocks noChangeAspect="1"/>
          </p:cNvPicPr>
          <p:nvPr/>
        </p:nvPicPr>
        <p:blipFill>
          <a:blip r:embed="rId9"/>
          <a:stretch>
            <a:fillRect/>
          </a:stretch>
        </p:blipFill>
        <p:spPr>
          <a:xfrm>
            <a:off x="6230460" y="4306084"/>
            <a:ext cx="1070862" cy="353945"/>
          </a:xfrm>
          <a:prstGeom prst="rect">
            <a:avLst/>
          </a:prstGeom>
        </p:spPr>
      </p:pic>
      <p:pic>
        <p:nvPicPr>
          <p:cNvPr id="48" name="Picture 47">
            <a:extLst>
              <a:ext uri="{FF2B5EF4-FFF2-40B4-BE49-F238E27FC236}">
                <a16:creationId xmlns:a16="http://schemas.microsoft.com/office/drawing/2014/main" id="{93E3E2BC-8141-FD62-9B92-593153D3C9A7}"/>
              </a:ext>
            </a:extLst>
          </p:cNvPr>
          <p:cNvPicPr>
            <a:picLocks noChangeAspect="1"/>
          </p:cNvPicPr>
          <p:nvPr/>
        </p:nvPicPr>
        <p:blipFill>
          <a:blip r:embed="rId10"/>
          <a:stretch>
            <a:fillRect/>
          </a:stretch>
        </p:blipFill>
        <p:spPr>
          <a:xfrm>
            <a:off x="6230462" y="3366963"/>
            <a:ext cx="1061705" cy="352322"/>
          </a:xfrm>
          <a:prstGeom prst="rect">
            <a:avLst/>
          </a:prstGeom>
        </p:spPr>
      </p:pic>
      <p:pic>
        <p:nvPicPr>
          <p:cNvPr id="30" name="Picture 29">
            <a:extLst>
              <a:ext uri="{FF2B5EF4-FFF2-40B4-BE49-F238E27FC236}">
                <a16:creationId xmlns:a16="http://schemas.microsoft.com/office/drawing/2014/main" id="{C59D7585-F0E3-A7A0-3F20-4DBD857511B4}"/>
              </a:ext>
            </a:extLst>
          </p:cNvPr>
          <p:cNvPicPr>
            <a:picLocks noChangeAspect="1"/>
          </p:cNvPicPr>
          <p:nvPr/>
        </p:nvPicPr>
        <p:blipFill>
          <a:blip r:embed="rId11"/>
          <a:stretch>
            <a:fillRect/>
          </a:stretch>
        </p:blipFill>
        <p:spPr>
          <a:xfrm>
            <a:off x="6230461" y="2406708"/>
            <a:ext cx="1070862" cy="353945"/>
          </a:xfrm>
          <a:prstGeom prst="rect">
            <a:avLst/>
          </a:prstGeom>
        </p:spPr>
      </p:pic>
      <p:sp>
        <p:nvSpPr>
          <p:cNvPr id="33" name="Arrow: Right 32">
            <a:extLst>
              <a:ext uri="{FF2B5EF4-FFF2-40B4-BE49-F238E27FC236}">
                <a16:creationId xmlns:a16="http://schemas.microsoft.com/office/drawing/2014/main" id="{0B179B57-4E35-BC5F-9572-C5C663FD7730}"/>
              </a:ext>
            </a:extLst>
          </p:cNvPr>
          <p:cNvSpPr/>
          <p:nvPr/>
        </p:nvSpPr>
        <p:spPr>
          <a:xfrm flipH="1" flipV="1">
            <a:off x="7416289" y="2553259"/>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36" name="Arrow: Right 35">
            <a:extLst>
              <a:ext uri="{FF2B5EF4-FFF2-40B4-BE49-F238E27FC236}">
                <a16:creationId xmlns:a16="http://schemas.microsoft.com/office/drawing/2014/main" id="{594AF79D-EE05-47E7-3AE2-2F779D25797B}"/>
              </a:ext>
            </a:extLst>
          </p:cNvPr>
          <p:cNvSpPr/>
          <p:nvPr/>
        </p:nvSpPr>
        <p:spPr>
          <a:xfrm flipH="1" flipV="1">
            <a:off x="7416289" y="4452635"/>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1" name="Arrow: Right 40">
            <a:extLst>
              <a:ext uri="{FF2B5EF4-FFF2-40B4-BE49-F238E27FC236}">
                <a16:creationId xmlns:a16="http://schemas.microsoft.com/office/drawing/2014/main" id="{8996AA2C-9018-D3D3-0ECB-CC123FA23E50}"/>
              </a:ext>
            </a:extLst>
          </p:cNvPr>
          <p:cNvSpPr/>
          <p:nvPr/>
        </p:nvSpPr>
        <p:spPr>
          <a:xfrm flipH="1" flipV="1">
            <a:off x="7416289" y="3512702"/>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2" name="Arrow: Right 41">
            <a:extLst>
              <a:ext uri="{FF2B5EF4-FFF2-40B4-BE49-F238E27FC236}">
                <a16:creationId xmlns:a16="http://schemas.microsoft.com/office/drawing/2014/main" id="{C5401293-2C39-AA54-9D83-AF61148384AA}"/>
              </a:ext>
            </a:extLst>
          </p:cNvPr>
          <p:cNvSpPr/>
          <p:nvPr/>
        </p:nvSpPr>
        <p:spPr>
          <a:xfrm flipH="1" flipV="1">
            <a:off x="7416287" y="5352283"/>
            <a:ext cx="192358" cy="6084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5" name="Arrow: Right 44">
            <a:extLst>
              <a:ext uri="{FF2B5EF4-FFF2-40B4-BE49-F238E27FC236}">
                <a16:creationId xmlns:a16="http://schemas.microsoft.com/office/drawing/2014/main" id="{2E10F04D-D87A-BB81-8D2B-48377147736A}"/>
              </a:ext>
            </a:extLst>
          </p:cNvPr>
          <p:cNvSpPr/>
          <p:nvPr/>
        </p:nvSpPr>
        <p:spPr>
          <a:xfrm flipV="1">
            <a:off x="4487523" y="6302039"/>
            <a:ext cx="244341" cy="46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6" name="Arrow: Down 45">
            <a:extLst>
              <a:ext uri="{FF2B5EF4-FFF2-40B4-BE49-F238E27FC236}">
                <a16:creationId xmlns:a16="http://schemas.microsoft.com/office/drawing/2014/main" id="{41A7BBC1-BCDB-218F-5423-D2AA192BF002}"/>
              </a:ext>
            </a:extLst>
          </p:cNvPr>
          <p:cNvSpPr/>
          <p:nvPr/>
        </p:nvSpPr>
        <p:spPr>
          <a:xfrm>
            <a:off x="5183118" y="5867002"/>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7" name="Arrow: Down 46">
            <a:extLst>
              <a:ext uri="{FF2B5EF4-FFF2-40B4-BE49-F238E27FC236}">
                <a16:creationId xmlns:a16="http://schemas.microsoft.com/office/drawing/2014/main" id="{1FBC265F-C00F-DD68-5EBE-1991067515C6}"/>
              </a:ext>
            </a:extLst>
          </p:cNvPr>
          <p:cNvSpPr/>
          <p:nvPr/>
        </p:nvSpPr>
        <p:spPr>
          <a:xfrm>
            <a:off x="6737818" y="5837819"/>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59" name="Callout: Down Arrow 58">
            <a:extLst>
              <a:ext uri="{FF2B5EF4-FFF2-40B4-BE49-F238E27FC236}">
                <a16:creationId xmlns:a16="http://schemas.microsoft.com/office/drawing/2014/main" id="{D39255FD-9DCF-81A3-1693-7E60ACF5AB9F}"/>
              </a:ext>
            </a:extLst>
          </p:cNvPr>
          <p:cNvSpPr/>
          <p:nvPr/>
        </p:nvSpPr>
        <p:spPr>
          <a:xfrm>
            <a:off x="7594477" y="1566737"/>
            <a:ext cx="1721627" cy="646822"/>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60" name="Callout: Down Arrow 59">
            <a:extLst>
              <a:ext uri="{FF2B5EF4-FFF2-40B4-BE49-F238E27FC236}">
                <a16:creationId xmlns:a16="http://schemas.microsoft.com/office/drawing/2014/main" id="{76F74FE0-9057-4BD7-1049-28E9571F95A3}"/>
              </a:ext>
            </a:extLst>
          </p:cNvPr>
          <p:cNvSpPr/>
          <p:nvPr/>
        </p:nvSpPr>
        <p:spPr>
          <a:xfrm>
            <a:off x="6117537" y="1556177"/>
            <a:ext cx="1289416" cy="672856"/>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61" name="Callout: Down Arrow 60">
            <a:extLst>
              <a:ext uri="{FF2B5EF4-FFF2-40B4-BE49-F238E27FC236}">
                <a16:creationId xmlns:a16="http://schemas.microsoft.com/office/drawing/2014/main" id="{497806C0-41BB-7B89-2286-C8963182DFCC}"/>
              </a:ext>
            </a:extLst>
          </p:cNvPr>
          <p:cNvSpPr/>
          <p:nvPr/>
        </p:nvSpPr>
        <p:spPr>
          <a:xfrm>
            <a:off x="4487523" y="1571758"/>
            <a:ext cx="1445303" cy="651144"/>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58" name="Callout: Down Arrow 57">
            <a:extLst>
              <a:ext uri="{FF2B5EF4-FFF2-40B4-BE49-F238E27FC236}">
                <a16:creationId xmlns:a16="http://schemas.microsoft.com/office/drawing/2014/main" id="{494EAAE4-E232-10B7-1D05-B6DF119867F8}"/>
              </a:ext>
            </a:extLst>
          </p:cNvPr>
          <p:cNvSpPr/>
          <p:nvPr/>
        </p:nvSpPr>
        <p:spPr>
          <a:xfrm>
            <a:off x="2549731" y="1566496"/>
            <a:ext cx="1662051" cy="665662"/>
          </a:xfrm>
          <a:prstGeom prst="downArrowCallout">
            <a:avLst/>
          </a:prstGeom>
          <a:noFill/>
          <a:ln>
            <a:solidFill>
              <a:schemeClr val="tx2">
                <a:lumMod val="75000"/>
                <a:lumOff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ln>
                <a:solidFill>
                  <a:schemeClr val="accent2">
                    <a:lumMod val="20000"/>
                    <a:lumOff val="80000"/>
                  </a:schemeClr>
                </a:solidFill>
              </a:ln>
            </a:endParaRPr>
          </a:p>
        </p:txBody>
      </p:sp>
      <p:sp>
        <p:nvSpPr>
          <p:cNvPr id="18" name="TextBox 17">
            <a:extLst>
              <a:ext uri="{FF2B5EF4-FFF2-40B4-BE49-F238E27FC236}">
                <a16:creationId xmlns:a16="http://schemas.microsoft.com/office/drawing/2014/main" id="{1A50F94C-181A-FA15-5748-1E4765095CD3}"/>
              </a:ext>
            </a:extLst>
          </p:cNvPr>
          <p:cNvSpPr txBox="1"/>
          <p:nvPr/>
        </p:nvSpPr>
        <p:spPr>
          <a:xfrm>
            <a:off x="4506603" y="1547898"/>
            <a:ext cx="1493699"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Solution test</a:t>
            </a:r>
          </a:p>
        </p:txBody>
      </p:sp>
      <p:sp>
        <p:nvSpPr>
          <p:cNvPr id="19" name="TextBox 18">
            <a:extLst>
              <a:ext uri="{FF2B5EF4-FFF2-40B4-BE49-F238E27FC236}">
                <a16:creationId xmlns:a16="http://schemas.microsoft.com/office/drawing/2014/main" id="{349ACE6F-01E9-0B17-E926-DCCF01F2CE97}"/>
              </a:ext>
            </a:extLst>
          </p:cNvPr>
          <p:cNvSpPr txBox="1"/>
          <p:nvPr/>
        </p:nvSpPr>
        <p:spPr>
          <a:xfrm>
            <a:off x="6208818" y="1563716"/>
            <a:ext cx="1198666"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Strip test </a:t>
            </a:r>
          </a:p>
        </p:txBody>
      </p:sp>
      <p:sp>
        <p:nvSpPr>
          <p:cNvPr id="20" name="TextBox 19">
            <a:extLst>
              <a:ext uri="{FF2B5EF4-FFF2-40B4-BE49-F238E27FC236}">
                <a16:creationId xmlns:a16="http://schemas.microsoft.com/office/drawing/2014/main" id="{038C191D-C4A0-EAFC-5078-8067F7A1318F}"/>
              </a:ext>
            </a:extLst>
          </p:cNvPr>
          <p:cNvSpPr txBox="1"/>
          <p:nvPr/>
        </p:nvSpPr>
        <p:spPr>
          <a:xfrm>
            <a:off x="7629048" y="1556177"/>
            <a:ext cx="1721628"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Bacterial range </a:t>
            </a:r>
          </a:p>
        </p:txBody>
      </p:sp>
      <p:sp>
        <p:nvSpPr>
          <p:cNvPr id="52" name="TextBox 51">
            <a:extLst>
              <a:ext uri="{FF2B5EF4-FFF2-40B4-BE49-F238E27FC236}">
                <a16:creationId xmlns:a16="http://schemas.microsoft.com/office/drawing/2014/main" id="{B5BF3DBD-4388-3A4F-3737-F979453B3F65}"/>
              </a:ext>
            </a:extLst>
          </p:cNvPr>
          <p:cNvSpPr txBox="1"/>
          <p:nvPr/>
        </p:nvSpPr>
        <p:spPr>
          <a:xfrm>
            <a:off x="2836427" y="1556177"/>
            <a:ext cx="1198666"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Comments</a:t>
            </a:r>
          </a:p>
        </p:txBody>
      </p:sp>
      <p:sp>
        <p:nvSpPr>
          <p:cNvPr id="2" name="TextBox 1">
            <a:extLst>
              <a:ext uri="{FF2B5EF4-FFF2-40B4-BE49-F238E27FC236}">
                <a16:creationId xmlns:a16="http://schemas.microsoft.com/office/drawing/2014/main" id="{D138DD1E-1DA3-3872-D178-BB27629D80DA}"/>
              </a:ext>
            </a:extLst>
          </p:cNvPr>
          <p:cNvSpPr txBox="1"/>
          <p:nvPr/>
        </p:nvSpPr>
        <p:spPr>
          <a:xfrm>
            <a:off x="4059996" y="130531"/>
            <a:ext cx="3805083" cy="369332"/>
          </a:xfrm>
          <a:prstGeom prst="rect">
            <a:avLst/>
          </a:prstGeom>
          <a:solidFill>
            <a:srgbClr val="FCEEE7"/>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IN" b="1" dirty="0">
                <a:solidFill>
                  <a:srgbClr val="002060"/>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Bacteria detection color chart</a:t>
            </a:r>
          </a:p>
        </p:txBody>
      </p:sp>
    </p:spTree>
    <p:extLst>
      <p:ext uri="{BB962C8B-B14F-4D97-AF65-F5344CB8AC3E}">
        <p14:creationId xmlns:p14="http://schemas.microsoft.com/office/powerpoint/2010/main" val="674353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2000">
              <a:srgbClr val="FCEDE4"/>
            </a:gs>
            <a:gs pos="11000">
              <a:schemeClr val="accent2">
                <a:lumMod val="20000"/>
                <a:lumOff val="80000"/>
              </a:schemeClr>
            </a:gs>
            <a:gs pos="0">
              <a:schemeClr val="accent2">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E5BE3CD-1211-91D9-2786-B53ED3CD7515}"/>
              </a:ext>
            </a:extLst>
          </p:cNvPr>
          <p:cNvSpPr/>
          <p:nvPr/>
        </p:nvSpPr>
        <p:spPr>
          <a:xfrm>
            <a:off x="304800" y="1"/>
            <a:ext cx="11474245" cy="6855934"/>
          </a:xfrm>
          <a:prstGeom prst="rect">
            <a:avLst/>
          </a:prstGeom>
          <a:no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0" name="TextBox 39">
            <a:extLst>
              <a:ext uri="{FF2B5EF4-FFF2-40B4-BE49-F238E27FC236}">
                <a16:creationId xmlns:a16="http://schemas.microsoft.com/office/drawing/2014/main" id="{A72D1911-17A1-AFFE-41CB-1185BA2C4EA5}"/>
              </a:ext>
            </a:extLst>
          </p:cNvPr>
          <p:cNvSpPr txBox="1"/>
          <p:nvPr/>
        </p:nvSpPr>
        <p:spPr>
          <a:xfrm>
            <a:off x="7972808" y="2395484"/>
            <a:ext cx="1140394"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ln w="0"/>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rPr>
              <a:t>No bacteria</a:t>
            </a:r>
          </a:p>
        </p:txBody>
      </p:sp>
      <p:sp>
        <p:nvSpPr>
          <p:cNvPr id="43" name="TextBox 42">
            <a:extLst>
              <a:ext uri="{FF2B5EF4-FFF2-40B4-BE49-F238E27FC236}">
                <a16:creationId xmlns:a16="http://schemas.microsoft.com/office/drawing/2014/main" id="{2D8DEBC9-3FD8-0FC7-54D1-34D31C55EB85}"/>
              </a:ext>
            </a:extLst>
          </p:cNvPr>
          <p:cNvSpPr txBox="1"/>
          <p:nvPr/>
        </p:nvSpPr>
        <p:spPr>
          <a:xfrm>
            <a:off x="7745417" y="3354928"/>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50-500 CFU/ml</a:t>
            </a:r>
          </a:p>
        </p:txBody>
      </p:sp>
      <p:sp>
        <p:nvSpPr>
          <p:cNvPr id="49" name="TextBox 48">
            <a:extLst>
              <a:ext uri="{FF2B5EF4-FFF2-40B4-BE49-F238E27FC236}">
                <a16:creationId xmlns:a16="http://schemas.microsoft.com/office/drawing/2014/main" id="{C94A1D83-AF2E-3BFD-3900-861C0FA19058}"/>
              </a:ext>
            </a:extLst>
          </p:cNvPr>
          <p:cNvSpPr txBox="1"/>
          <p:nvPr/>
        </p:nvSpPr>
        <p:spPr>
          <a:xfrm>
            <a:off x="7745417" y="4294861"/>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3</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0" name="TextBox 49">
            <a:extLst>
              <a:ext uri="{FF2B5EF4-FFF2-40B4-BE49-F238E27FC236}">
                <a16:creationId xmlns:a16="http://schemas.microsoft.com/office/drawing/2014/main" id="{3F51557E-F53C-741D-9A1E-0D33A668BB5A}"/>
              </a:ext>
            </a:extLst>
          </p:cNvPr>
          <p:cNvSpPr txBox="1"/>
          <p:nvPr/>
        </p:nvSpPr>
        <p:spPr>
          <a:xfrm>
            <a:off x="7745417" y="5194508"/>
            <a:ext cx="1595177"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6</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8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1" name="TextBox 50">
            <a:extLst>
              <a:ext uri="{FF2B5EF4-FFF2-40B4-BE49-F238E27FC236}">
                <a16:creationId xmlns:a16="http://schemas.microsoft.com/office/drawing/2014/main" id="{296EEAD0-A58B-D57C-7AD3-2EAF408511CC}"/>
              </a:ext>
            </a:extLst>
          </p:cNvPr>
          <p:cNvSpPr txBox="1"/>
          <p:nvPr/>
        </p:nvSpPr>
        <p:spPr>
          <a:xfrm>
            <a:off x="2218824" y="2395487"/>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Suitable for drinking water</a:t>
            </a:r>
          </a:p>
        </p:txBody>
      </p:sp>
      <p:sp>
        <p:nvSpPr>
          <p:cNvPr id="53" name="TextBox 52">
            <a:extLst>
              <a:ext uri="{FF2B5EF4-FFF2-40B4-BE49-F238E27FC236}">
                <a16:creationId xmlns:a16="http://schemas.microsoft.com/office/drawing/2014/main" id="{94F25F03-25AE-5807-F60C-A208D58F0504}"/>
              </a:ext>
            </a:extLst>
          </p:cNvPr>
          <p:cNvSpPr txBox="1"/>
          <p:nvPr/>
        </p:nvSpPr>
        <p:spPr>
          <a:xfrm>
            <a:off x="2218824" y="3213784"/>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Suitable for showering or cleaning</a:t>
            </a:r>
          </a:p>
        </p:txBody>
      </p:sp>
      <p:sp>
        <p:nvSpPr>
          <p:cNvPr id="54" name="TextBox 53">
            <a:extLst>
              <a:ext uri="{FF2B5EF4-FFF2-40B4-BE49-F238E27FC236}">
                <a16:creationId xmlns:a16="http://schemas.microsoft.com/office/drawing/2014/main" id="{D9BF3446-7A8F-C314-7B11-7E85A1580813}"/>
              </a:ext>
            </a:extLst>
          </p:cNvPr>
          <p:cNvSpPr txBox="1"/>
          <p:nvPr/>
        </p:nvSpPr>
        <p:spPr>
          <a:xfrm>
            <a:off x="2223745" y="4153716"/>
            <a:ext cx="2194805"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  Chlorination Required</a:t>
            </a:r>
          </a:p>
          <a:p>
            <a:pPr algn="ctr"/>
            <a:r>
              <a:rPr lang="en-IN" sz="1350" b="1" dirty="0">
                <a:solidFill>
                  <a:srgbClr val="002060"/>
                </a:solidFill>
                <a:latin typeface="Cambria" panose="02040503050406030204" pitchFamily="18" charset="0"/>
                <a:ea typeface="Cambria" panose="02040503050406030204" pitchFamily="18" charset="0"/>
              </a:rPr>
              <a:t>(2-4 mg/l NaOCl)</a:t>
            </a:r>
          </a:p>
        </p:txBody>
      </p:sp>
      <p:sp>
        <p:nvSpPr>
          <p:cNvPr id="55" name="TextBox 54">
            <a:extLst>
              <a:ext uri="{FF2B5EF4-FFF2-40B4-BE49-F238E27FC236}">
                <a16:creationId xmlns:a16="http://schemas.microsoft.com/office/drawing/2014/main" id="{FE36A8F6-B33F-4E8F-88DC-84BB48A0705D}"/>
              </a:ext>
            </a:extLst>
          </p:cNvPr>
          <p:cNvSpPr txBox="1"/>
          <p:nvPr/>
        </p:nvSpPr>
        <p:spPr>
          <a:xfrm>
            <a:off x="2218824" y="5053365"/>
            <a:ext cx="2204644" cy="507831"/>
          </a:xfrm>
          <a:prstGeom prst="rect">
            <a:avLst/>
          </a:prstGeom>
          <a:noFill/>
          <a:ln w="19050">
            <a:solidFill>
              <a:schemeClr val="tx1"/>
            </a:solidFill>
          </a:ln>
        </p:spPr>
        <p:txBody>
          <a:bodyPr wrap="square" rtlCol="0">
            <a:spAutoFit/>
          </a:bodyPr>
          <a:lstStyle/>
          <a:p>
            <a:pPr algn="ctr"/>
            <a:r>
              <a:rPr lang="en-IN" sz="1350" b="1" dirty="0">
                <a:solidFill>
                  <a:srgbClr val="002060"/>
                </a:solidFill>
                <a:latin typeface="Cambria" panose="02040503050406030204" pitchFamily="18" charset="0"/>
                <a:ea typeface="Cambria" panose="02040503050406030204" pitchFamily="18" charset="0"/>
              </a:rPr>
              <a:t>Chlorination Required (≥30 mg/l NaOCl)</a:t>
            </a:r>
          </a:p>
        </p:txBody>
      </p:sp>
      <p:pic>
        <p:nvPicPr>
          <p:cNvPr id="32" name="Picture 31" descr="A row of test tubes with different colored liquids&#10;&#10;Description automatically generated">
            <a:extLst>
              <a:ext uri="{FF2B5EF4-FFF2-40B4-BE49-F238E27FC236}">
                <a16:creationId xmlns:a16="http://schemas.microsoft.com/office/drawing/2014/main" id="{B1D68229-5B77-5863-4B89-D5E9C0DBADE4}"/>
              </a:ext>
            </a:extLst>
          </p:cNvPr>
          <p:cNvPicPr>
            <a:picLocks noChangeAspect="1"/>
          </p:cNvPicPr>
          <p:nvPr/>
        </p:nvPicPr>
        <p:blipFill rotWithShape="1">
          <a:blip r:embed="rId3">
            <a:extLst>
              <a:ext uri="{28A0092B-C50C-407E-A947-70E740481C1C}">
                <a14:useLocalDpi xmlns:a14="http://schemas.microsoft.com/office/drawing/2010/main" val="0"/>
              </a:ext>
            </a:extLst>
          </a:blip>
          <a:srcRect l="77008" t="35103" r="13467" b="41134"/>
          <a:stretch/>
        </p:blipFill>
        <p:spPr>
          <a:xfrm rot="16200000">
            <a:off x="4885335" y="3837850"/>
            <a:ext cx="702262" cy="1290413"/>
          </a:xfrm>
          <a:prstGeom prst="rect">
            <a:avLst/>
          </a:prstGeom>
        </p:spPr>
      </p:pic>
      <p:pic>
        <p:nvPicPr>
          <p:cNvPr id="34" name="Picture 33" descr="A group of test tubes with different colored liquids&#10;&#10;Description automatically generated">
            <a:extLst>
              <a:ext uri="{FF2B5EF4-FFF2-40B4-BE49-F238E27FC236}">
                <a16:creationId xmlns:a16="http://schemas.microsoft.com/office/drawing/2014/main" id="{AEC6FF1E-A5FD-6E9A-7623-27CC6B5F6039}"/>
              </a:ext>
            </a:extLst>
          </p:cNvPr>
          <p:cNvPicPr>
            <a:picLocks noChangeAspect="1"/>
          </p:cNvPicPr>
          <p:nvPr/>
        </p:nvPicPr>
        <p:blipFill rotWithShape="1">
          <a:blip r:embed="rId4">
            <a:extLst>
              <a:ext uri="{28A0092B-C50C-407E-A947-70E740481C1C}">
                <a14:useLocalDpi xmlns:a14="http://schemas.microsoft.com/office/drawing/2010/main" val="0"/>
              </a:ext>
            </a:extLst>
          </a:blip>
          <a:srcRect l="71888" t="6051" r="18931" b="70843"/>
          <a:stretch/>
        </p:blipFill>
        <p:spPr>
          <a:xfrm rot="16200000">
            <a:off x="4885675" y="4737838"/>
            <a:ext cx="702262" cy="1289733"/>
          </a:xfrm>
          <a:prstGeom prst="rect">
            <a:avLst/>
          </a:prstGeom>
        </p:spPr>
      </p:pic>
      <p:pic>
        <p:nvPicPr>
          <p:cNvPr id="35" name="Picture 34">
            <a:extLst>
              <a:ext uri="{FF2B5EF4-FFF2-40B4-BE49-F238E27FC236}">
                <a16:creationId xmlns:a16="http://schemas.microsoft.com/office/drawing/2014/main" id="{2F68D265-F6F0-D8F1-BDC0-388B57635446}"/>
              </a:ext>
            </a:extLst>
          </p:cNvPr>
          <p:cNvPicPr>
            <a:picLocks noChangeAspect="1"/>
          </p:cNvPicPr>
          <p:nvPr/>
        </p:nvPicPr>
        <p:blipFill rotWithShape="1">
          <a:blip r:embed="rId5">
            <a:extLst>
              <a:ext uri="{28A0092B-C50C-407E-A947-70E740481C1C}">
                <a14:useLocalDpi xmlns:a14="http://schemas.microsoft.com/office/drawing/2010/main" val="0"/>
              </a:ext>
            </a:extLst>
          </a:blip>
          <a:srcRect l="37778" t="27774" r="40091" b="64031"/>
          <a:stretch/>
        </p:blipFill>
        <p:spPr>
          <a:xfrm rot="10800000">
            <a:off x="4590733" y="3191992"/>
            <a:ext cx="1290415" cy="702263"/>
          </a:xfrm>
          <a:prstGeom prst="rect">
            <a:avLst/>
          </a:prstGeom>
        </p:spPr>
      </p:pic>
      <p:pic>
        <p:nvPicPr>
          <p:cNvPr id="37" name="Picture 36" descr="A row of test tubes&#10;&#10;Description automatically generated">
            <a:extLst>
              <a:ext uri="{FF2B5EF4-FFF2-40B4-BE49-F238E27FC236}">
                <a16:creationId xmlns:a16="http://schemas.microsoft.com/office/drawing/2014/main" id="{F4C5527E-8EB3-22EF-DA55-830BA238C940}"/>
              </a:ext>
            </a:extLst>
          </p:cNvPr>
          <p:cNvPicPr>
            <a:picLocks noChangeAspect="1"/>
          </p:cNvPicPr>
          <p:nvPr/>
        </p:nvPicPr>
        <p:blipFill rotWithShape="1">
          <a:blip r:embed="rId6">
            <a:extLst>
              <a:ext uri="{28A0092B-C50C-407E-A947-70E740481C1C}">
                <a14:useLocalDpi xmlns:a14="http://schemas.microsoft.com/office/drawing/2010/main" val="0"/>
              </a:ext>
            </a:extLst>
          </a:blip>
          <a:srcRect l="51525" t="43150" r="28247" b="49092"/>
          <a:stretch/>
        </p:blipFill>
        <p:spPr>
          <a:xfrm rot="10800000">
            <a:off x="4590731" y="2250316"/>
            <a:ext cx="1310112" cy="733661"/>
          </a:xfrm>
          <a:prstGeom prst="rect">
            <a:avLst/>
          </a:prstGeom>
        </p:spPr>
      </p:pic>
      <p:grpSp>
        <p:nvGrpSpPr>
          <p:cNvPr id="69" name="Group 68">
            <a:extLst>
              <a:ext uri="{FF2B5EF4-FFF2-40B4-BE49-F238E27FC236}">
                <a16:creationId xmlns:a16="http://schemas.microsoft.com/office/drawing/2014/main" id="{A167CB09-4FEC-925E-DCB3-4F7C3D8F3D2B}"/>
              </a:ext>
            </a:extLst>
          </p:cNvPr>
          <p:cNvGrpSpPr/>
          <p:nvPr/>
        </p:nvGrpSpPr>
        <p:grpSpPr>
          <a:xfrm>
            <a:off x="5297589" y="659206"/>
            <a:ext cx="1489113" cy="729912"/>
            <a:chOff x="3869831" y="257404"/>
            <a:chExt cx="1813103" cy="818522"/>
          </a:xfrm>
        </p:grpSpPr>
        <p:sp>
          <p:nvSpPr>
            <p:cNvPr id="39" name="TextBox 38">
              <a:extLst>
                <a:ext uri="{FF2B5EF4-FFF2-40B4-BE49-F238E27FC236}">
                  <a16:creationId xmlns:a16="http://schemas.microsoft.com/office/drawing/2014/main" id="{73C87E8E-C8B7-BF8B-E4A8-4FF73162B304}"/>
                </a:ext>
              </a:extLst>
            </p:cNvPr>
            <p:cNvSpPr txBox="1"/>
            <p:nvPr/>
          </p:nvSpPr>
          <p:spPr>
            <a:xfrm>
              <a:off x="3869831" y="257404"/>
              <a:ext cx="1813103" cy="362397"/>
            </a:xfrm>
            <a:prstGeom prst="rect">
              <a:avLst/>
            </a:prstGeom>
            <a:noFill/>
          </p:spPr>
          <p:txBody>
            <a:bodyPr wrap="square" rtlCol="0">
              <a:spAutoFit/>
            </a:bodyPr>
            <a:lstStyle/>
            <a:p>
              <a:r>
                <a:rPr lang="en-IN" sz="1500" b="1" dirty="0">
                  <a:solidFill>
                    <a:schemeClr val="tx2">
                      <a:lumMod val="75000"/>
                      <a:lumOff val="25000"/>
                    </a:schemeClr>
                  </a:solidFill>
                  <a:latin typeface="Cambria" panose="02040503050406030204" pitchFamily="18" charset="0"/>
                  <a:ea typeface="Cambria" panose="02040503050406030204" pitchFamily="18" charset="0"/>
                </a:rPr>
                <a:t>Control strip</a:t>
              </a:r>
            </a:p>
          </p:txBody>
        </p:sp>
        <p:pic>
          <p:nvPicPr>
            <p:cNvPr id="16" name="Picture 15">
              <a:extLst>
                <a:ext uri="{FF2B5EF4-FFF2-40B4-BE49-F238E27FC236}">
                  <a16:creationId xmlns:a16="http://schemas.microsoft.com/office/drawing/2014/main" id="{827CA660-7E99-C405-26A5-E00A89B0806C}"/>
                </a:ext>
              </a:extLst>
            </p:cNvPr>
            <p:cNvPicPr>
              <a:picLocks noChangeAspect="1"/>
            </p:cNvPicPr>
            <p:nvPr/>
          </p:nvPicPr>
          <p:blipFill>
            <a:blip r:embed="rId7"/>
            <a:stretch>
              <a:fillRect/>
            </a:stretch>
          </p:blipFill>
          <p:spPr>
            <a:xfrm>
              <a:off x="4018492" y="706594"/>
              <a:ext cx="1321927" cy="369332"/>
            </a:xfrm>
            <a:prstGeom prst="rect">
              <a:avLst/>
            </a:prstGeom>
          </p:spPr>
        </p:pic>
      </p:grpSp>
      <p:sp>
        <p:nvSpPr>
          <p:cNvPr id="21" name="TextBox 20">
            <a:extLst>
              <a:ext uri="{FF2B5EF4-FFF2-40B4-BE49-F238E27FC236}">
                <a16:creationId xmlns:a16="http://schemas.microsoft.com/office/drawing/2014/main" id="{35413F59-3DF5-7C70-CCDB-4EB2347C67A8}"/>
              </a:ext>
            </a:extLst>
          </p:cNvPr>
          <p:cNvSpPr txBox="1"/>
          <p:nvPr/>
        </p:nvSpPr>
        <p:spPr>
          <a:xfrm>
            <a:off x="4726484" y="6137138"/>
            <a:ext cx="1053933" cy="300082"/>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5 Minute </a:t>
            </a:r>
          </a:p>
        </p:txBody>
      </p:sp>
      <p:grpSp>
        <p:nvGrpSpPr>
          <p:cNvPr id="67" name="Group 66">
            <a:extLst>
              <a:ext uri="{FF2B5EF4-FFF2-40B4-BE49-F238E27FC236}">
                <a16:creationId xmlns:a16="http://schemas.microsoft.com/office/drawing/2014/main" id="{93511E71-3274-1B11-922C-958E94439711}"/>
              </a:ext>
            </a:extLst>
          </p:cNvPr>
          <p:cNvGrpSpPr/>
          <p:nvPr/>
        </p:nvGrpSpPr>
        <p:grpSpPr>
          <a:xfrm>
            <a:off x="2682414" y="6067065"/>
            <a:ext cx="1640605" cy="440228"/>
            <a:chOff x="798539" y="5862504"/>
            <a:chExt cx="1997556" cy="431973"/>
          </a:xfrm>
        </p:grpSpPr>
        <p:sp>
          <p:nvSpPr>
            <p:cNvPr id="44" name="Rectangle: Rounded Corners 43">
              <a:extLst>
                <a:ext uri="{FF2B5EF4-FFF2-40B4-BE49-F238E27FC236}">
                  <a16:creationId xmlns:a16="http://schemas.microsoft.com/office/drawing/2014/main" id="{23842E7E-FDBB-10E5-3042-96ECFA05D812}"/>
                </a:ext>
              </a:extLst>
            </p:cNvPr>
            <p:cNvSpPr/>
            <p:nvPr/>
          </p:nvSpPr>
          <p:spPr>
            <a:xfrm>
              <a:off x="798539" y="5887714"/>
              <a:ext cx="1997556" cy="406763"/>
            </a:xfrm>
            <a:prstGeom prst="roundRect">
              <a:avLst/>
            </a:prstGeom>
            <a:solidFill>
              <a:srgbClr val="FDF5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2" name="TextBox 21">
              <a:extLst>
                <a:ext uri="{FF2B5EF4-FFF2-40B4-BE49-F238E27FC236}">
                  <a16:creationId xmlns:a16="http://schemas.microsoft.com/office/drawing/2014/main" id="{0567C98D-094D-C307-3267-E852B92ACCD7}"/>
                </a:ext>
              </a:extLst>
            </p:cNvPr>
            <p:cNvSpPr txBox="1"/>
            <p:nvPr/>
          </p:nvSpPr>
          <p:spPr>
            <a:xfrm>
              <a:off x="798539" y="5862504"/>
              <a:ext cx="1982163" cy="317105"/>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en-IN" sz="150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Response time </a:t>
              </a:r>
            </a:p>
          </p:txBody>
        </p:sp>
      </p:grpSp>
      <p:sp>
        <p:nvSpPr>
          <p:cNvPr id="23" name="TextBox 22">
            <a:extLst>
              <a:ext uri="{FF2B5EF4-FFF2-40B4-BE49-F238E27FC236}">
                <a16:creationId xmlns:a16="http://schemas.microsoft.com/office/drawing/2014/main" id="{CAC8E3D5-6667-C8CD-00C4-A8DCD42DA79E}"/>
              </a:ext>
            </a:extLst>
          </p:cNvPr>
          <p:cNvSpPr txBox="1"/>
          <p:nvPr/>
        </p:nvSpPr>
        <p:spPr>
          <a:xfrm>
            <a:off x="6109424" y="6137138"/>
            <a:ext cx="1397455" cy="300082"/>
          </a:xfrm>
          <a:prstGeom prst="rect">
            <a:avLst/>
          </a:prstGeom>
          <a:noFill/>
        </p:spPr>
        <p:txBody>
          <a:bodyPr wrap="square" rtlCol="0">
            <a:spAutoFit/>
          </a:bodyPr>
          <a:lstStyle/>
          <a:p>
            <a:r>
              <a:rPr lang="en-IN" sz="1350" b="1" dirty="0">
                <a:solidFill>
                  <a:schemeClr val="accent1">
                    <a:lumMod val="5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After drying </a:t>
            </a:r>
          </a:p>
        </p:txBody>
      </p:sp>
      <p:pic>
        <p:nvPicPr>
          <p:cNvPr id="13" name="Picture 12">
            <a:extLst>
              <a:ext uri="{FF2B5EF4-FFF2-40B4-BE49-F238E27FC236}">
                <a16:creationId xmlns:a16="http://schemas.microsoft.com/office/drawing/2014/main" id="{E4B6CE7C-D70B-8FCA-4E7A-4441241B7706}"/>
              </a:ext>
            </a:extLst>
          </p:cNvPr>
          <p:cNvPicPr>
            <a:picLocks noChangeAspect="1"/>
          </p:cNvPicPr>
          <p:nvPr/>
        </p:nvPicPr>
        <p:blipFill>
          <a:blip r:embed="rId8"/>
          <a:stretch>
            <a:fillRect/>
          </a:stretch>
        </p:blipFill>
        <p:spPr>
          <a:xfrm>
            <a:off x="6253670" y="5205732"/>
            <a:ext cx="1070862" cy="353945"/>
          </a:xfrm>
          <a:prstGeom prst="rect">
            <a:avLst/>
          </a:prstGeom>
        </p:spPr>
      </p:pic>
      <p:pic>
        <p:nvPicPr>
          <p:cNvPr id="27" name="Picture 26">
            <a:extLst>
              <a:ext uri="{FF2B5EF4-FFF2-40B4-BE49-F238E27FC236}">
                <a16:creationId xmlns:a16="http://schemas.microsoft.com/office/drawing/2014/main" id="{FE520F0A-4D2C-99E7-A38B-9EA6F49DC2C3}"/>
              </a:ext>
            </a:extLst>
          </p:cNvPr>
          <p:cNvPicPr>
            <a:picLocks noChangeAspect="1"/>
          </p:cNvPicPr>
          <p:nvPr/>
        </p:nvPicPr>
        <p:blipFill>
          <a:blip r:embed="rId9"/>
          <a:stretch>
            <a:fillRect/>
          </a:stretch>
        </p:blipFill>
        <p:spPr>
          <a:xfrm>
            <a:off x="6230460" y="4306084"/>
            <a:ext cx="1070862" cy="353945"/>
          </a:xfrm>
          <a:prstGeom prst="rect">
            <a:avLst/>
          </a:prstGeom>
        </p:spPr>
      </p:pic>
      <p:pic>
        <p:nvPicPr>
          <p:cNvPr id="48" name="Picture 47">
            <a:extLst>
              <a:ext uri="{FF2B5EF4-FFF2-40B4-BE49-F238E27FC236}">
                <a16:creationId xmlns:a16="http://schemas.microsoft.com/office/drawing/2014/main" id="{93E3E2BC-8141-FD62-9B92-593153D3C9A7}"/>
              </a:ext>
            </a:extLst>
          </p:cNvPr>
          <p:cNvPicPr>
            <a:picLocks noChangeAspect="1"/>
          </p:cNvPicPr>
          <p:nvPr/>
        </p:nvPicPr>
        <p:blipFill>
          <a:blip r:embed="rId10"/>
          <a:stretch>
            <a:fillRect/>
          </a:stretch>
        </p:blipFill>
        <p:spPr>
          <a:xfrm>
            <a:off x="6230462" y="3366963"/>
            <a:ext cx="1061705" cy="352322"/>
          </a:xfrm>
          <a:prstGeom prst="rect">
            <a:avLst/>
          </a:prstGeom>
        </p:spPr>
      </p:pic>
      <p:pic>
        <p:nvPicPr>
          <p:cNvPr id="30" name="Picture 29">
            <a:extLst>
              <a:ext uri="{FF2B5EF4-FFF2-40B4-BE49-F238E27FC236}">
                <a16:creationId xmlns:a16="http://schemas.microsoft.com/office/drawing/2014/main" id="{C59D7585-F0E3-A7A0-3F20-4DBD857511B4}"/>
              </a:ext>
            </a:extLst>
          </p:cNvPr>
          <p:cNvPicPr>
            <a:picLocks noChangeAspect="1"/>
          </p:cNvPicPr>
          <p:nvPr/>
        </p:nvPicPr>
        <p:blipFill>
          <a:blip r:embed="rId11"/>
          <a:stretch>
            <a:fillRect/>
          </a:stretch>
        </p:blipFill>
        <p:spPr>
          <a:xfrm>
            <a:off x="6230461" y="2406708"/>
            <a:ext cx="1070862" cy="353945"/>
          </a:xfrm>
          <a:prstGeom prst="rect">
            <a:avLst/>
          </a:prstGeom>
        </p:spPr>
      </p:pic>
      <p:sp>
        <p:nvSpPr>
          <p:cNvPr id="33" name="Arrow: Right 32">
            <a:extLst>
              <a:ext uri="{FF2B5EF4-FFF2-40B4-BE49-F238E27FC236}">
                <a16:creationId xmlns:a16="http://schemas.microsoft.com/office/drawing/2014/main" id="{0B179B57-4E35-BC5F-9572-C5C663FD7730}"/>
              </a:ext>
            </a:extLst>
          </p:cNvPr>
          <p:cNvSpPr/>
          <p:nvPr/>
        </p:nvSpPr>
        <p:spPr>
          <a:xfrm flipH="1" flipV="1">
            <a:off x="7416289" y="2553259"/>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36" name="Arrow: Right 35">
            <a:extLst>
              <a:ext uri="{FF2B5EF4-FFF2-40B4-BE49-F238E27FC236}">
                <a16:creationId xmlns:a16="http://schemas.microsoft.com/office/drawing/2014/main" id="{594AF79D-EE05-47E7-3AE2-2F779D25797B}"/>
              </a:ext>
            </a:extLst>
          </p:cNvPr>
          <p:cNvSpPr/>
          <p:nvPr/>
        </p:nvSpPr>
        <p:spPr>
          <a:xfrm flipH="1" flipV="1">
            <a:off x="7416289" y="4452635"/>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1" name="Arrow: Right 40">
            <a:extLst>
              <a:ext uri="{FF2B5EF4-FFF2-40B4-BE49-F238E27FC236}">
                <a16:creationId xmlns:a16="http://schemas.microsoft.com/office/drawing/2014/main" id="{8996AA2C-9018-D3D3-0ECB-CC123FA23E50}"/>
              </a:ext>
            </a:extLst>
          </p:cNvPr>
          <p:cNvSpPr/>
          <p:nvPr/>
        </p:nvSpPr>
        <p:spPr>
          <a:xfrm flipH="1" flipV="1">
            <a:off x="7416289" y="3512702"/>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2" name="Arrow: Right 41">
            <a:extLst>
              <a:ext uri="{FF2B5EF4-FFF2-40B4-BE49-F238E27FC236}">
                <a16:creationId xmlns:a16="http://schemas.microsoft.com/office/drawing/2014/main" id="{C5401293-2C39-AA54-9D83-AF61148384AA}"/>
              </a:ext>
            </a:extLst>
          </p:cNvPr>
          <p:cNvSpPr/>
          <p:nvPr/>
        </p:nvSpPr>
        <p:spPr>
          <a:xfrm flipH="1" flipV="1">
            <a:off x="7416287" y="5352283"/>
            <a:ext cx="192358" cy="6084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5" name="Arrow: Right 44">
            <a:extLst>
              <a:ext uri="{FF2B5EF4-FFF2-40B4-BE49-F238E27FC236}">
                <a16:creationId xmlns:a16="http://schemas.microsoft.com/office/drawing/2014/main" id="{2E10F04D-D87A-BB81-8D2B-48377147736A}"/>
              </a:ext>
            </a:extLst>
          </p:cNvPr>
          <p:cNvSpPr/>
          <p:nvPr/>
        </p:nvSpPr>
        <p:spPr>
          <a:xfrm flipV="1">
            <a:off x="4487523" y="6302039"/>
            <a:ext cx="244341" cy="46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6" name="Arrow: Down 45">
            <a:extLst>
              <a:ext uri="{FF2B5EF4-FFF2-40B4-BE49-F238E27FC236}">
                <a16:creationId xmlns:a16="http://schemas.microsoft.com/office/drawing/2014/main" id="{41A7BBC1-BCDB-218F-5423-D2AA192BF002}"/>
              </a:ext>
            </a:extLst>
          </p:cNvPr>
          <p:cNvSpPr/>
          <p:nvPr/>
        </p:nvSpPr>
        <p:spPr>
          <a:xfrm>
            <a:off x="5183118" y="5867002"/>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7" name="Arrow: Down 46">
            <a:extLst>
              <a:ext uri="{FF2B5EF4-FFF2-40B4-BE49-F238E27FC236}">
                <a16:creationId xmlns:a16="http://schemas.microsoft.com/office/drawing/2014/main" id="{1FBC265F-C00F-DD68-5EBE-1991067515C6}"/>
              </a:ext>
            </a:extLst>
          </p:cNvPr>
          <p:cNvSpPr/>
          <p:nvPr/>
        </p:nvSpPr>
        <p:spPr>
          <a:xfrm>
            <a:off x="6737818" y="5837819"/>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59" name="Callout: Down Arrow 58">
            <a:extLst>
              <a:ext uri="{FF2B5EF4-FFF2-40B4-BE49-F238E27FC236}">
                <a16:creationId xmlns:a16="http://schemas.microsoft.com/office/drawing/2014/main" id="{D39255FD-9DCF-81A3-1693-7E60ACF5AB9F}"/>
              </a:ext>
            </a:extLst>
          </p:cNvPr>
          <p:cNvSpPr/>
          <p:nvPr/>
        </p:nvSpPr>
        <p:spPr>
          <a:xfrm>
            <a:off x="7594477" y="1566737"/>
            <a:ext cx="1721627" cy="646822"/>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60" name="Callout: Down Arrow 59">
            <a:extLst>
              <a:ext uri="{FF2B5EF4-FFF2-40B4-BE49-F238E27FC236}">
                <a16:creationId xmlns:a16="http://schemas.microsoft.com/office/drawing/2014/main" id="{76F74FE0-9057-4BD7-1049-28E9571F95A3}"/>
              </a:ext>
            </a:extLst>
          </p:cNvPr>
          <p:cNvSpPr/>
          <p:nvPr/>
        </p:nvSpPr>
        <p:spPr>
          <a:xfrm>
            <a:off x="6117537" y="1556177"/>
            <a:ext cx="1289416" cy="672856"/>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61" name="Callout: Down Arrow 60">
            <a:extLst>
              <a:ext uri="{FF2B5EF4-FFF2-40B4-BE49-F238E27FC236}">
                <a16:creationId xmlns:a16="http://schemas.microsoft.com/office/drawing/2014/main" id="{497806C0-41BB-7B89-2286-C8963182DFCC}"/>
              </a:ext>
            </a:extLst>
          </p:cNvPr>
          <p:cNvSpPr/>
          <p:nvPr/>
        </p:nvSpPr>
        <p:spPr>
          <a:xfrm>
            <a:off x="4487523" y="1571758"/>
            <a:ext cx="1445303" cy="651144"/>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58" name="Callout: Down Arrow 57">
            <a:extLst>
              <a:ext uri="{FF2B5EF4-FFF2-40B4-BE49-F238E27FC236}">
                <a16:creationId xmlns:a16="http://schemas.microsoft.com/office/drawing/2014/main" id="{494EAAE4-E232-10B7-1D05-B6DF119867F8}"/>
              </a:ext>
            </a:extLst>
          </p:cNvPr>
          <p:cNvSpPr/>
          <p:nvPr/>
        </p:nvSpPr>
        <p:spPr>
          <a:xfrm>
            <a:off x="2549731" y="1566496"/>
            <a:ext cx="1662051" cy="665662"/>
          </a:xfrm>
          <a:prstGeom prst="downArrowCallout">
            <a:avLst/>
          </a:prstGeom>
          <a:noFill/>
          <a:ln>
            <a:solidFill>
              <a:schemeClr val="tx2">
                <a:lumMod val="75000"/>
                <a:lumOff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ln>
                <a:solidFill>
                  <a:schemeClr val="accent2">
                    <a:lumMod val="20000"/>
                    <a:lumOff val="80000"/>
                  </a:schemeClr>
                </a:solidFill>
              </a:ln>
            </a:endParaRPr>
          </a:p>
        </p:txBody>
      </p:sp>
      <p:sp>
        <p:nvSpPr>
          <p:cNvPr id="18" name="TextBox 17">
            <a:extLst>
              <a:ext uri="{FF2B5EF4-FFF2-40B4-BE49-F238E27FC236}">
                <a16:creationId xmlns:a16="http://schemas.microsoft.com/office/drawing/2014/main" id="{1A50F94C-181A-FA15-5748-1E4765095CD3}"/>
              </a:ext>
            </a:extLst>
          </p:cNvPr>
          <p:cNvSpPr txBox="1"/>
          <p:nvPr/>
        </p:nvSpPr>
        <p:spPr>
          <a:xfrm>
            <a:off x="4506603" y="1547898"/>
            <a:ext cx="1493699"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Solution test</a:t>
            </a:r>
          </a:p>
        </p:txBody>
      </p:sp>
      <p:sp>
        <p:nvSpPr>
          <p:cNvPr id="19" name="TextBox 18">
            <a:extLst>
              <a:ext uri="{FF2B5EF4-FFF2-40B4-BE49-F238E27FC236}">
                <a16:creationId xmlns:a16="http://schemas.microsoft.com/office/drawing/2014/main" id="{349ACE6F-01E9-0B17-E926-DCCF01F2CE97}"/>
              </a:ext>
            </a:extLst>
          </p:cNvPr>
          <p:cNvSpPr txBox="1"/>
          <p:nvPr/>
        </p:nvSpPr>
        <p:spPr>
          <a:xfrm>
            <a:off x="6208818" y="1563716"/>
            <a:ext cx="1198666"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Strip test </a:t>
            </a:r>
          </a:p>
        </p:txBody>
      </p:sp>
      <p:sp>
        <p:nvSpPr>
          <p:cNvPr id="20" name="TextBox 19">
            <a:extLst>
              <a:ext uri="{FF2B5EF4-FFF2-40B4-BE49-F238E27FC236}">
                <a16:creationId xmlns:a16="http://schemas.microsoft.com/office/drawing/2014/main" id="{038C191D-C4A0-EAFC-5078-8067F7A1318F}"/>
              </a:ext>
            </a:extLst>
          </p:cNvPr>
          <p:cNvSpPr txBox="1"/>
          <p:nvPr/>
        </p:nvSpPr>
        <p:spPr>
          <a:xfrm>
            <a:off x="7629048" y="1556177"/>
            <a:ext cx="1721628"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Bacterial range </a:t>
            </a:r>
          </a:p>
        </p:txBody>
      </p:sp>
      <p:sp>
        <p:nvSpPr>
          <p:cNvPr id="52" name="TextBox 51">
            <a:extLst>
              <a:ext uri="{FF2B5EF4-FFF2-40B4-BE49-F238E27FC236}">
                <a16:creationId xmlns:a16="http://schemas.microsoft.com/office/drawing/2014/main" id="{B5BF3DBD-4388-3A4F-3737-F979453B3F65}"/>
              </a:ext>
            </a:extLst>
          </p:cNvPr>
          <p:cNvSpPr txBox="1"/>
          <p:nvPr/>
        </p:nvSpPr>
        <p:spPr>
          <a:xfrm>
            <a:off x="2836427" y="1556177"/>
            <a:ext cx="1198666" cy="323165"/>
          </a:xfrm>
          <a:prstGeom prst="rect">
            <a:avLst/>
          </a:prstGeom>
          <a:noFill/>
          <a:ln w="28575">
            <a:noFill/>
          </a:ln>
        </p:spPr>
        <p:txBody>
          <a:bodyPr wrap="square" rtlCol="0">
            <a:spAutoFit/>
          </a:bodyPr>
          <a:lstStyle/>
          <a:p>
            <a:r>
              <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Comments</a:t>
            </a:r>
          </a:p>
        </p:txBody>
      </p:sp>
      <p:sp>
        <p:nvSpPr>
          <p:cNvPr id="2" name="TextBox 1">
            <a:extLst>
              <a:ext uri="{FF2B5EF4-FFF2-40B4-BE49-F238E27FC236}">
                <a16:creationId xmlns:a16="http://schemas.microsoft.com/office/drawing/2014/main" id="{D138DD1E-1DA3-3872-D178-BB27629D80DA}"/>
              </a:ext>
            </a:extLst>
          </p:cNvPr>
          <p:cNvSpPr txBox="1"/>
          <p:nvPr/>
        </p:nvSpPr>
        <p:spPr>
          <a:xfrm>
            <a:off x="4059996" y="130531"/>
            <a:ext cx="3805083" cy="369332"/>
          </a:xfrm>
          <a:prstGeom prst="rect">
            <a:avLst/>
          </a:prstGeom>
          <a:solidFill>
            <a:srgbClr val="FCEEE7"/>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IN" b="1" dirty="0">
                <a:solidFill>
                  <a:srgbClr val="002060"/>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Bacteria detection color chart</a:t>
            </a:r>
          </a:p>
        </p:txBody>
      </p:sp>
    </p:spTree>
    <p:extLst>
      <p:ext uri="{BB962C8B-B14F-4D97-AF65-F5344CB8AC3E}">
        <p14:creationId xmlns:p14="http://schemas.microsoft.com/office/powerpoint/2010/main" val="3086620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diagram of a procedure&#10;&#10;Description automatically generated">
            <a:extLst>
              <a:ext uri="{FF2B5EF4-FFF2-40B4-BE49-F238E27FC236}">
                <a16:creationId xmlns:a16="http://schemas.microsoft.com/office/drawing/2014/main" id="{6F2AD601-4422-D53F-9C61-C4D48F9D7C94}"/>
              </a:ext>
            </a:extLst>
          </p:cNvPr>
          <p:cNvPicPr>
            <a:picLocks noChangeAspect="1"/>
          </p:cNvPicPr>
          <p:nvPr/>
        </p:nvPicPr>
        <p:blipFill>
          <a:blip r:embed="rId2">
            <a:extLst>
              <a:ext uri="{28A0092B-C50C-407E-A947-70E740481C1C}">
                <a14:useLocalDpi xmlns:a14="http://schemas.microsoft.com/office/drawing/2010/main" val="0"/>
              </a:ext>
            </a:extLst>
          </a:blip>
          <a:srcRect l="5404" t="1720" r="6371" b="3226"/>
          <a:stretch/>
        </p:blipFill>
        <p:spPr>
          <a:xfrm>
            <a:off x="701749" y="3631095"/>
            <a:ext cx="5069785" cy="3226905"/>
          </a:xfrm>
          <a:prstGeom prst="rect">
            <a:avLst/>
          </a:prstGeom>
        </p:spPr>
      </p:pic>
      <p:pic>
        <p:nvPicPr>
          <p:cNvPr id="11" name="Picture 10" descr="A diagram of bacteria detection color chart&#10;&#10;Description automatically generated">
            <a:extLst>
              <a:ext uri="{FF2B5EF4-FFF2-40B4-BE49-F238E27FC236}">
                <a16:creationId xmlns:a16="http://schemas.microsoft.com/office/drawing/2014/main" id="{283584B7-3930-6037-2488-19775E94D38F}"/>
              </a:ext>
            </a:extLst>
          </p:cNvPr>
          <p:cNvPicPr>
            <a:picLocks noChangeAspect="1"/>
          </p:cNvPicPr>
          <p:nvPr/>
        </p:nvPicPr>
        <p:blipFill>
          <a:blip r:embed="rId3">
            <a:extLst>
              <a:ext uri="{28A0092B-C50C-407E-A947-70E740481C1C}">
                <a14:useLocalDpi xmlns:a14="http://schemas.microsoft.com/office/drawing/2010/main" val="0"/>
              </a:ext>
            </a:extLst>
          </a:blip>
          <a:srcRect l="16049" t="1720" r="21532" b="4086"/>
          <a:stretch/>
        </p:blipFill>
        <p:spPr>
          <a:xfrm>
            <a:off x="6420467" y="3552869"/>
            <a:ext cx="4988980" cy="3305132"/>
          </a:xfrm>
          <a:prstGeom prst="rect">
            <a:avLst/>
          </a:prstGeom>
        </p:spPr>
      </p:pic>
      <p:sp>
        <p:nvSpPr>
          <p:cNvPr id="2" name="TextBox 1">
            <a:extLst>
              <a:ext uri="{FF2B5EF4-FFF2-40B4-BE49-F238E27FC236}">
                <a16:creationId xmlns:a16="http://schemas.microsoft.com/office/drawing/2014/main" id="{0139E77F-F970-9334-5109-F4BE99FF3301}"/>
              </a:ext>
            </a:extLst>
          </p:cNvPr>
          <p:cNvSpPr txBox="1"/>
          <p:nvPr/>
        </p:nvSpPr>
        <p:spPr>
          <a:xfrm>
            <a:off x="782555" y="2772653"/>
            <a:ext cx="2466762" cy="692497"/>
          </a:xfrm>
          <a:prstGeom prst="rect">
            <a:avLst/>
          </a:prstGeom>
          <a:noFill/>
        </p:spPr>
        <p:txBody>
          <a:bodyPr wrap="square" rtlCol="0">
            <a:spAutoFit/>
          </a:bodyPr>
          <a:lstStyle/>
          <a:p>
            <a:pPr algn="just"/>
            <a:r>
              <a:rPr lang="en-IN" sz="1200" b="1" dirty="0">
                <a:latin typeface="Arial" panose="020B0604020202020204" pitchFamily="34" charset="0"/>
                <a:cs typeface="Arial" panose="020B0604020202020204" pitchFamily="34" charset="0"/>
              </a:rPr>
              <a:t>Jaljyoti Prosense Pvt. Ltd.</a:t>
            </a:r>
          </a:p>
          <a:p>
            <a:pPr algn="just"/>
            <a:r>
              <a:rPr lang="en-IN" sz="900" i="0" dirty="0">
                <a:effectLst/>
                <a:latin typeface="Arial" panose="020B0604020202020204" pitchFamily="34" charset="0"/>
              </a:rPr>
              <a:t>Indian Institute of Technology Jodhpur N.H. 62, Nagaur Road, Karwar Jodhpur 342030. Rajasthan (India)</a:t>
            </a:r>
            <a:endParaRPr lang="en-IN" sz="9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28C3FFF7-CFAD-588E-7D41-F8661B267580}"/>
              </a:ext>
            </a:extLst>
          </p:cNvPr>
          <p:cNvSpPr txBox="1"/>
          <p:nvPr/>
        </p:nvSpPr>
        <p:spPr>
          <a:xfrm>
            <a:off x="4279079" y="2772653"/>
            <a:ext cx="1631827" cy="553998"/>
          </a:xfrm>
          <a:prstGeom prst="rect">
            <a:avLst/>
          </a:prstGeom>
          <a:noFill/>
        </p:spPr>
        <p:txBody>
          <a:bodyPr wrap="square">
            <a:spAutoFit/>
          </a:bodyPr>
          <a:lstStyle/>
          <a:p>
            <a:pPr algn="just"/>
            <a:r>
              <a:rPr lang="en-IN" sz="1000" b="1" dirty="0">
                <a:latin typeface="Arial" panose="020B0604020202020204" pitchFamily="34" charset="0"/>
                <a:cs typeface="Arial" panose="020B0604020202020204" pitchFamily="34" charset="0"/>
              </a:rPr>
              <a:t>Phone no</a:t>
            </a:r>
            <a:r>
              <a:rPr lang="en-IN" sz="1000" dirty="0">
                <a:latin typeface="Arial" panose="020B0604020202020204" pitchFamily="34" charset="0"/>
                <a:cs typeface="Arial" panose="020B0604020202020204" pitchFamily="34" charset="0"/>
              </a:rPr>
              <a:t>.: 9319440198</a:t>
            </a:r>
          </a:p>
          <a:p>
            <a:r>
              <a:rPr lang="en-IN" sz="1000" b="1" dirty="0">
                <a:latin typeface="Arial" panose="020B0604020202020204" pitchFamily="34" charset="0"/>
                <a:cs typeface="Arial" panose="020B0604020202020204" pitchFamily="34" charset="0"/>
              </a:rPr>
              <a:t>Email: </a:t>
            </a:r>
            <a:r>
              <a:rPr lang="en-IN" sz="1000" dirty="0">
                <a:latin typeface="Arial" panose="020B0604020202020204" pitchFamily="34" charset="0"/>
                <a:cs typeface="Arial" panose="020B0604020202020204" pitchFamily="34" charset="0"/>
              </a:rPr>
              <a:t>gautam.9iitj.ac.in  meenuchhabra@iitj.ac.in</a:t>
            </a:r>
          </a:p>
        </p:txBody>
      </p:sp>
      <p:pic>
        <p:nvPicPr>
          <p:cNvPr id="8" name="Picture 7" descr="A close-up of a logo&#10;&#10;Description automatically generated">
            <a:extLst>
              <a:ext uri="{FF2B5EF4-FFF2-40B4-BE49-F238E27FC236}">
                <a16:creationId xmlns:a16="http://schemas.microsoft.com/office/drawing/2014/main" id="{F3102856-863E-39F6-26CB-A2D17006B727}"/>
              </a:ext>
            </a:extLst>
          </p:cNvPr>
          <p:cNvPicPr>
            <a:picLocks noChangeAspect="1"/>
          </p:cNvPicPr>
          <p:nvPr/>
        </p:nvPicPr>
        <p:blipFill>
          <a:blip r:embed="rId4">
            <a:extLst>
              <a:ext uri="{28A0092B-C50C-407E-A947-70E740481C1C}">
                <a14:useLocalDpi xmlns:a14="http://schemas.microsoft.com/office/drawing/2010/main" val="0"/>
              </a:ext>
            </a:extLst>
          </a:blip>
          <a:srcRect l="16452" t="9463" r="15967" b="24588"/>
          <a:stretch/>
        </p:blipFill>
        <p:spPr>
          <a:xfrm>
            <a:off x="782555" y="56927"/>
            <a:ext cx="4823552" cy="2715725"/>
          </a:xfrm>
          <a:prstGeom prst="rect">
            <a:avLst/>
          </a:prstGeom>
        </p:spPr>
      </p:pic>
      <p:pic>
        <p:nvPicPr>
          <p:cNvPr id="12" name="Picture 11" descr="A close-up of a document&#10;&#10;Description automatically generated">
            <a:extLst>
              <a:ext uri="{FF2B5EF4-FFF2-40B4-BE49-F238E27FC236}">
                <a16:creationId xmlns:a16="http://schemas.microsoft.com/office/drawing/2014/main" id="{ADAAD726-DD81-560C-DF90-5C133196D36A}"/>
              </a:ext>
            </a:extLst>
          </p:cNvPr>
          <p:cNvPicPr>
            <a:picLocks noChangeAspect="1"/>
          </p:cNvPicPr>
          <p:nvPr/>
        </p:nvPicPr>
        <p:blipFill>
          <a:blip r:embed="rId5">
            <a:extLst>
              <a:ext uri="{28A0092B-C50C-407E-A947-70E740481C1C}">
                <a14:useLocalDpi xmlns:a14="http://schemas.microsoft.com/office/drawing/2010/main" val="0"/>
              </a:ext>
            </a:extLst>
          </a:blip>
          <a:srcRect l="15242" t="4014" r="16855" b="5664"/>
          <a:stretch/>
        </p:blipFill>
        <p:spPr>
          <a:xfrm>
            <a:off x="6441000" y="0"/>
            <a:ext cx="4968446" cy="3277567"/>
          </a:xfrm>
          <a:prstGeom prst="rect">
            <a:avLst/>
          </a:prstGeom>
        </p:spPr>
      </p:pic>
    </p:spTree>
    <p:extLst>
      <p:ext uri="{BB962C8B-B14F-4D97-AF65-F5344CB8AC3E}">
        <p14:creationId xmlns:p14="http://schemas.microsoft.com/office/powerpoint/2010/main" val="2529968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document&#10;&#10;Description automatically generated">
            <a:extLst>
              <a:ext uri="{FF2B5EF4-FFF2-40B4-BE49-F238E27FC236}">
                <a16:creationId xmlns:a16="http://schemas.microsoft.com/office/drawing/2014/main" id="{4A71F8F3-6234-BCB9-FC00-B056B446F142}"/>
              </a:ext>
            </a:extLst>
          </p:cNvPr>
          <p:cNvPicPr>
            <a:picLocks noChangeAspect="1"/>
          </p:cNvPicPr>
          <p:nvPr/>
        </p:nvPicPr>
        <p:blipFill>
          <a:blip r:embed="rId3">
            <a:extLst>
              <a:ext uri="{28A0092B-C50C-407E-A947-70E740481C1C}">
                <a14:useLocalDpi xmlns:a14="http://schemas.microsoft.com/office/drawing/2010/main" val="0"/>
              </a:ext>
            </a:extLst>
          </a:blip>
          <a:srcRect l="2038" r="5680" b="5507"/>
          <a:stretch/>
        </p:blipFill>
        <p:spPr>
          <a:xfrm>
            <a:off x="108155" y="216310"/>
            <a:ext cx="5751644" cy="6371303"/>
          </a:xfrm>
          <a:prstGeom prst="rect">
            <a:avLst/>
          </a:prstGeom>
          <a:ln w="38100">
            <a:solidFill>
              <a:schemeClr val="tx1"/>
            </a:solidFill>
          </a:ln>
        </p:spPr>
      </p:pic>
      <p:pic>
        <p:nvPicPr>
          <p:cNvPr id="6" name="Picture 5" descr="A diagram of a laboratory&#10;&#10;Description automatically generated with medium confidence">
            <a:extLst>
              <a:ext uri="{FF2B5EF4-FFF2-40B4-BE49-F238E27FC236}">
                <a16:creationId xmlns:a16="http://schemas.microsoft.com/office/drawing/2014/main" id="{EB3AA7F8-1EE7-16E8-E196-DFA10243D3C5}"/>
              </a:ext>
            </a:extLst>
          </p:cNvPr>
          <p:cNvPicPr>
            <a:picLocks noChangeAspect="1"/>
          </p:cNvPicPr>
          <p:nvPr/>
        </p:nvPicPr>
        <p:blipFill>
          <a:blip r:embed="rId4">
            <a:extLst>
              <a:ext uri="{28A0092B-C50C-407E-A947-70E740481C1C}">
                <a14:useLocalDpi xmlns:a14="http://schemas.microsoft.com/office/drawing/2010/main" val="0"/>
              </a:ext>
            </a:extLst>
          </a:blip>
          <a:srcRect l="7339" t="4301" r="4341" b="3361"/>
          <a:stretch/>
        </p:blipFill>
        <p:spPr>
          <a:xfrm>
            <a:off x="6263377" y="216309"/>
            <a:ext cx="5751644" cy="6371303"/>
          </a:xfrm>
          <a:prstGeom prst="rect">
            <a:avLst/>
          </a:prstGeom>
          <a:ln w="28575">
            <a:solidFill>
              <a:schemeClr val="tx1"/>
            </a:solidFill>
          </a:ln>
        </p:spPr>
      </p:pic>
    </p:spTree>
    <p:extLst>
      <p:ext uri="{BB962C8B-B14F-4D97-AF65-F5344CB8AC3E}">
        <p14:creationId xmlns:p14="http://schemas.microsoft.com/office/powerpoint/2010/main" val="1374470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02EE1-28A9-BFBD-99DD-7A45C8711BC4}"/>
            </a:ext>
          </a:extLst>
        </p:cNvPr>
        <p:cNvGrpSpPr/>
        <p:nvPr/>
      </p:nvGrpSpPr>
      <p:grpSpPr>
        <a:xfrm>
          <a:off x="0" y="0"/>
          <a:ext cx="0" cy="0"/>
          <a:chOff x="0" y="0"/>
          <a:chExt cx="0" cy="0"/>
        </a:xfrm>
      </p:grpSpPr>
      <p:grpSp>
        <p:nvGrpSpPr>
          <p:cNvPr id="14" name="Group 13">
            <a:extLst>
              <a:ext uri="{FF2B5EF4-FFF2-40B4-BE49-F238E27FC236}">
                <a16:creationId xmlns:a16="http://schemas.microsoft.com/office/drawing/2014/main" id="{C562A49A-0CA0-2710-AB3F-55F23B4FEF9A}"/>
              </a:ext>
            </a:extLst>
          </p:cNvPr>
          <p:cNvGrpSpPr/>
          <p:nvPr/>
        </p:nvGrpSpPr>
        <p:grpSpPr>
          <a:xfrm>
            <a:off x="2072611" y="148598"/>
            <a:ext cx="8425045" cy="6600645"/>
            <a:chOff x="2072611" y="148598"/>
            <a:chExt cx="8425045" cy="6600645"/>
          </a:xfrm>
        </p:grpSpPr>
        <p:sp>
          <p:nvSpPr>
            <p:cNvPr id="20" name="Rectangle: Rounded Corners 19">
              <a:extLst>
                <a:ext uri="{FF2B5EF4-FFF2-40B4-BE49-F238E27FC236}">
                  <a16:creationId xmlns:a16="http://schemas.microsoft.com/office/drawing/2014/main" id="{059FE7BA-7ACF-854E-12ED-1255FF8E7AC7}"/>
                </a:ext>
              </a:extLst>
            </p:cNvPr>
            <p:cNvSpPr/>
            <p:nvPr/>
          </p:nvSpPr>
          <p:spPr>
            <a:xfrm>
              <a:off x="2113524" y="148598"/>
              <a:ext cx="3122630" cy="5589875"/>
            </a:xfrm>
            <a:prstGeom prst="roundRect">
              <a:avLst/>
            </a:prstGeom>
            <a:solidFill>
              <a:schemeClr val="bg1">
                <a:lumMod val="95000"/>
              </a:schemeClr>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1EAA8EB5-EC62-4035-3640-9B6AD6AD82EF}"/>
                </a:ext>
              </a:extLst>
            </p:cNvPr>
            <p:cNvSpPr/>
            <p:nvPr/>
          </p:nvSpPr>
          <p:spPr>
            <a:xfrm>
              <a:off x="5300038" y="148598"/>
              <a:ext cx="5043494" cy="3429781"/>
            </a:xfrm>
            <a:prstGeom prst="roundRect">
              <a:avLst/>
            </a:prstGeom>
            <a:solidFill>
              <a:srgbClr val="F2F7FC"/>
            </a:solid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CCFAB25-D80B-6068-02E3-2196B002B1DD}"/>
                </a:ext>
              </a:extLst>
            </p:cNvPr>
            <p:cNvSpPr txBox="1"/>
            <p:nvPr/>
          </p:nvSpPr>
          <p:spPr>
            <a:xfrm>
              <a:off x="5300038" y="3629836"/>
              <a:ext cx="5043495" cy="677108"/>
            </a:xfrm>
            <a:prstGeom prst="rect">
              <a:avLst/>
            </a:prstGeom>
            <a:solidFill>
              <a:srgbClr val="D9E8E5"/>
            </a:solidFill>
            <a:ln w="19050">
              <a:noFill/>
            </a:ln>
            <a:effectLst>
              <a:outerShdw blurRad="44450" dist="27940" dir="5400000" algn="ctr">
                <a:srgbClr val="000000">
                  <a:alpha val="32000"/>
                </a:srgbClr>
              </a:outerShdw>
            </a:effectLst>
          </p:spPr>
          <p:txBody>
            <a:bodyPr wrap="square" rtlCol="0">
              <a:spAutoFit/>
            </a:bodyPr>
            <a:lstStyle/>
            <a:p>
              <a:pPr algn="ctr"/>
              <a:r>
                <a:rPr lang="en-IN" sz="2400" b="1" dirty="0">
                  <a:solidFill>
                    <a:srgbClr val="002060"/>
                  </a:solidFill>
                  <a:latin typeface="Algerian" panose="04020705040A02060702" pitchFamily="82" charset="0"/>
                </a:rPr>
                <a:t>PAPER STRIP DIP KIT </a:t>
              </a:r>
            </a:p>
            <a:p>
              <a:pPr algn="ctr"/>
              <a:r>
                <a:rPr lang="en-IN" sz="1400" dirty="0">
                  <a:solidFill>
                    <a:srgbClr val="002060"/>
                  </a:solidFill>
                  <a:latin typeface="Aharoni" panose="02010803020104030203" pitchFamily="2" charset="-79"/>
                  <a:cs typeface="Aharoni" panose="02010803020104030203" pitchFamily="2" charset="-79"/>
                </a:rPr>
                <a:t>For monitoring bacterial contamination in drinking water</a:t>
              </a:r>
            </a:p>
          </p:txBody>
        </p:sp>
        <p:grpSp>
          <p:nvGrpSpPr>
            <p:cNvPr id="7" name="Group 6">
              <a:extLst>
                <a:ext uri="{FF2B5EF4-FFF2-40B4-BE49-F238E27FC236}">
                  <a16:creationId xmlns:a16="http://schemas.microsoft.com/office/drawing/2014/main" id="{52060E3B-7395-EE67-9B60-8BC9FD496AE4}"/>
                </a:ext>
              </a:extLst>
            </p:cNvPr>
            <p:cNvGrpSpPr/>
            <p:nvPr/>
          </p:nvGrpSpPr>
          <p:grpSpPr>
            <a:xfrm>
              <a:off x="6430545" y="656535"/>
              <a:ext cx="2144777" cy="2039951"/>
              <a:chOff x="4845963" y="1635443"/>
              <a:chExt cx="2310581" cy="2096024"/>
            </a:xfrm>
          </p:grpSpPr>
          <p:sp>
            <p:nvSpPr>
              <p:cNvPr id="8" name="Oval 7">
                <a:extLst>
                  <a:ext uri="{FF2B5EF4-FFF2-40B4-BE49-F238E27FC236}">
                    <a16:creationId xmlns:a16="http://schemas.microsoft.com/office/drawing/2014/main" id="{7404598E-7704-A354-D54C-D50F6E40CC91}"/>
                  </a:ext>
                </a:extLst>
              </p:cNvPr>
              <p:cNvSpPr/>
              <p:nvPr/>
            </p:nvSpPr>
            <p:spPr>
              <a:xfrm>
                <a:off x="4845963" y="1635443"/>
                <a:ext cx="2310581" cy="2096024"/>
              </a:xfrm>
              <a:prstGeom prst="ellipse">
                <a:avLst/>
              </a:prstGeom>
              <a:solidFill>
                <a:srgbClr val="F5F9F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9" name="TextBox 8">
                <a:extLst>
                  <a:ext uri="{FF2B5EF4-FFF2-40B4-BE49-F238E27FC236}">
                    <a16:creationId xmlns:a16="http://schemas.microsoft.com/office/drawing/2014/main" id="{437E0123-9FAF-2070-0616-686CC8F08911}"/>
                  </a:ext>
                </a:extLst>
              </p:cNvPr>
              <p:cNvSpPr txBox="1"/>
              <p:nvPr/>
            </p:nvSpPr>
            <p:spPr>
              <a:xfrm>
                <a:off x="5127518" y="3282328"/>
                <a:ext cx="1582994" cy="355766"/>
              </a:xfrm>
              <a:prstGeom prst="rect">
                <a:avLst/>
              </a:prstGeom>
              <a:noFill/>
              <a:ln w="19050">
                <a:noFill/>
              </a:ln>
            </p:spPr>
            <p:txBody>
              <a:bodyPr wrap="square">
                <a:spAutoFit/>
              </a:bodyPr>
              <a:lstStyle/>
              <a:p>
                <a:pPr algn="ctr"/>
                <a:r>
                  <a:rPr lang="en-US" sz="1650" b="1" dirty="0">
                    <a:solidFill>
                      <a:srgbClr val="002060"/>
                    </a:solidFill>
                    <a:latin typeface="Algerian" panose="04020705040A02060702" pitchFamily="82" charset="0"/>
                    <a:cs typeface="Aharoni" panose="02010803020104030203" pitchFamily="2" charset="-79"/>
                  </a:rPr>
                  <a:t>JALJYOTI</a:t>
                </a:r>
              </a:p>
            </p:txBody>
          </p:sp>
          <p:pic>
            <p:nvPicPr>
              <p:cNvPr id="10" name="Picture 9">
                <a:extLst>
                  <a:ext uri="{FF2B5EF4-FFF2-40B4-BE49-F238E27FC236}">
                    <a16:creationId xmlns:a16="http://schemas.microsoft.com/office/drawing/2014/main" id="{99743DAD-7F24-0BA9-10A7-99F189A0731C}"/>
                  </a:ext>
                </a:extLst>
              </p:cNvPr>
              <p:cNvPicPr>
                <a:picLocks noChangeAspect="1"/>
              </p:cNvPicPr>
              <p:nvPr/>
            </p:nvPicPr>
            <p:blipFill rotWithShape="1">
              <a:blip r:embed="rId3"/>
              <a:srcRect l="4965" t="9657" r="4456" b="3830"/>
              <a:stretch/>
            </p:blipFill>
            <p:spPr>
              <a:xfrm>
                <a:off x="5225845" y="1992985"/>
                <a:ext cx="1415845" cy="1312882"/>
              </a:xfrm>
              <a:prstGeom prst="rect">
                <a:avLst/>
              </a:prstGeom>
              <a:ln w="19050">
                <a:noFill/>
              </a:ln>
            </p:spPr>
          </p:pic>
        </p:grpSp>
        <p:sp>
          <p:nvSpPr>
            <p:cNvPr id="2" name="TextBox 1">
              <a:extLst>
                <a:ext uri="{FF2B5EF4-FFF2-40B4-BE49-F238E27FC236}">
                  <a16:creationId xmlns:a16="http://schemas.microsoft.com/office/drawing/2014/main" id="{E9B2D3FE-2768-B280-D781-D3118F3033A2}"/>
                </a:ext>
              </a:extLst>
            </p:cNvPr>
            <p:cNvSpPr txBox="1"/>
            <p:nvPr/>
          </p:nvSpPr>
          <p:spPr>
            <a:xfrm>
              <a:off x="5300038" y="4404048"/>
              <a:ext cx="5043495" cy="1302472"/>
            </a:xfrm>
            <a:prstGeom prst="rect">
              <a:avLst/>
            </a:prstGeom>
            <a:solidFill>
              <a:schemeClr val="tx2">
                <a:lumMod val="10000"/>
                <a:lumOff val="9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ctr">
                <a:lnSpc>
                  <a:spcPct val="150000"/>
                </a:lnSpc>
              </a:pPr>
              <a:r>
                <a:rPr lang="hi-IN" dirty="0"/>
                <a:t> </a:t>
              </a:r>
              <a:r>
                <a:rPr lang="hi-IN" sz="1800" b="1" dirty="0">
                  <a:solidFill>
                    <a:schemeClr val="tx2">
                      <a:lumMod val="90000"/>
                      <a:lumOff val="10000"/>
                    </a:schemeClr>
                  </a:solidFill>
                  <a:latin typeface="Aharoni" panose="02010803020104030203" pitchFamily="2" charset="-79"/>
                </a:rPr>
                <a:t>जलज्योति किट </a:t>
              </a:r>
              <a:r>
                <a:rPr lang="hi-IN" sz="1800" b="1" dirty="0">
                  <a:solidFill>
                    <a:schemeClr val="tx2">
                      <a:lumMod val="90000"/>
                      <a:lumOff val="10000"/>
                    </a:schemeClr>
                  </a:solidFill>
                  <a:latin typeface="Arial" panose="020B0604020202020204" pitchFamily="34" charset="0"/>
                </a:rPr>
                <a:t>से </a:t>
              </a:r>
              <a:r>
                <a:rPr lang="hi-IN" b="1" dirty="0">
                  <a:solidFill>
                    <a:schemeClr val="tx2">
                      <a:lumMod val="90000"/>
                      <a:lumOff val="10000"/>
                    </a:schemeClr>
                  </a:solidFill>
                </a:rPr>
                <a:t>पीने के पानी को कागज की स्ट्रिप के रंग के आधार पर कितना बैक्टीरिया है</a:t>
              </a:r>
              <a:r>
                <a:rPr lang="en-IN" b="1" dirty="0">
                  <a:solidFill>
                    <a:schemeClr val="tx2">
                      <a:lumMod val="90000"/>
                      <a:lumOff val="10000"/>
                    </a:schemeClr>
                  </a:solidFill>
                </a:rPr>
                <a:t>,</a:t>
              </a:r>
              <a:r>
                <a:rPr lang="hi-IN" b="1" dirty="0">
                  <a:solidFill>
                    <a:schemeClr val="tx2">
                      <a:lumMod val="90000"/>
                      <a:lumOff val="10000"/>
                    </a:schemeClr>
                  </a:solidFill>
                </a:rPr>
                <a:t> मापा जाता है। </a:t>
              </a:r>
              <a:endParaRPr lang="en-IN" b="1" dirty="0">
                <a:solidFill>
                  <a:schemeClr val="tx2">
                    <a:lumMod val="90000"/>
                    <a:lumOff val="10000"/>
                  </a:schemeClr>
                </a:solidFill>
                <a:latin typeface="Arial" panose="020B0604020202020204" pitchFamily="34" charset="0"/>
                <a:cs typeface="Arial" panose="020B0604020202020204" pitchFamily="34" charset="0"/>
              </a:endParaRPr>
            </a:p>
          </p:txBody>
        </p:sp>
        <p:sp>
          <p:nvSpPr>
            <p:cNvPr id="3" name="object 46">
              <a:extLst>
                <a:ext uri="{FF2B5EF4-FFF2-40B4-BE49-F238E27FC236}">
                  <a16:creationId xmlns:a16="http://schemas.microsoft.com/office/drawing/2014/main" id="{85AF4730-E59C-FF75-5DEA-9113450F4C9F}"/>
                </a:ext>
              </a:extLst>
            </p:cNvPr>
            <p:cNvSpPr txBox="1"/>
            <p:nvPr/>
          </p:nvSpPr>
          <p:spPr>
            <a:xfrm>
              <a:off x="6449332" y="184599"/>
              <a:ext cx="2222882" cy="381515"/>
            </a:xfrm>
            <a:prstGeom prst="rect">
              <a:avLst/>
            </a:prstGeom>
          </p:spPr>
          <p:txBody>
            <a:bodyPr vert="horz" wrap="square" lIns="0" tIns="12065" rIns="0" bIns="0" rtlCol="0">
              <a:spAutoFit/>
            </a:bodyPr>
            <a:lstStyle/>
            <a:p>
              <a:pPr marL="12700">
                <a:spcBef>
                  <a:spcPts val="95"/>
                </a:spcBef>
                <a:tabLst>
                  <a:tab pos="1033780" algn="l"/>
                  <a:tab pos="1697989" algn="l"/>
                  <a:tab pos="3130550" algn="l"/>
                </a:tabLst>
              </a:pPr>
              <a:r>
                <a:rPr sz="2400" u="heavy" spc="9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जल</a:t>
              </a:r>
              <a:r>
                <a:rPr lang="en-IN" sz="2400" u="heavy" spc="95"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lang="en-US"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110"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जीवन</a:t>
              </a:r>
              <a:r>
                <a:rPr lang="en-IN" sz="2400" u="heavy" spc="110" dirty="0">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a:t>
              </a:r>
              <a:r>
                <a:rPr sz="2400" u="heavy" spc="-265" dirty="0" err="1">
                  <a:solidFill>
                    <a:srgbClr val="467886"/>
                  </a:solidFill>
                  <a:uFill>
                    <a:solidFill>
                      <a:srgbClr val="375F92"/>
                    </a:solidFill>
                  </a:u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ह</a:t>
              </a:r>
              <a:r>
                <a:rPr sz="2400" spc="-265" dirty="0" err="1">
                  <a:solidFill>
                    <a:schemeClr val="tx2">
                      <a:lumMod val="90000"/>
                      <a:lumOff val="1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a:t>
              </a:r>
              <a:endParaRPr sz="2400" dirty="0">
                <a:solidFill>
                  <a:schemeClr val="tx2">
                    <a:lumMod val="90000"/>
                    <a:lumOff val="10000"/>
                  </a:schemeClr>
                </a:solidFill>
                <a:latin typeface="Arial" panose="020B0604020202020204" pitchFamily="34" charset="0"/>
                <a:cs typeface="Arial" panose="020B0604020202020204" pitchFamily="34" charset="0"/>
              </a:endParaRPr>
            </a:p>
          </p:txBody>
        </p:sp>
        <p:pic>
          <p:nvPicPr>
            <p:cNvPr id="6" name="Picture 5" descr="A person standing outside holding a briefcase&#10;&#10;Description automatically generated">
              <a:extLst>
                <a:ext uri="{FF2B5EF4-FFF2-40B4-BE49-F238E27FC236}">
                  <a16:creationId xmlns:a16="http://schemas.microsoft.com/office/drawing/2014/main" id="{5C1E21F1-B659-1F65-BC3A-789736C5F79A}"/>
                </a:ext>
              </a:extLst>
            </p:cNvPr>
            <p:cNvPicPr>
              <a:picLocks noChangeAspect="1"/>
            </p:cNvPicPr>
            <p:nvPr/>
          </p:nvPicPr>
          <p:blipFill>
            <a:blip r:embed="rId5">
              <a:extLst>
                <a:ext uri="{28A0092B-C50C-407E-A947-70E740481C1C}">
                  <a14:useLocalDpi xmlns:a14="http://schemas.microsoft.com/office/drawing/2010/main" val="0"/>
                </a:ext>
              </a:extLst>
            </a:blip>
            <a:srcRect l="20182" t="31226" r="15850" b="30146"/>
            <a:stretch/>
          </p:blipFill>
          <p:spPr>
            <a:xfrm>
              <a:off x="2413029" y="2968353"/>
              <a:ext cx="2666222" cy="2361780"/>
            </a:xfrm>
            <a:prstGeom prst="ellipse">
              <a:avLst/>
            </a:prstGeom>
          </p:spPr>
        </p:pic>
        <p:pic>
          <p:nvPicPr>
            <p:cNvPr id="13" name="Picture 12">
              <a:extLst>
                <a:ext uri="{FF2B5EF4-FFF2-40B4-BE49-F238E27FC236}">
                  <a16:creationId xmlns:a16="http://schemas.microsoft.com/office/drawing/2014/main" id="{DCEC9E9E-9AEB-73A7-7D11-D6FA161FA520}"/>
                </a:ext>
              </a:extLst>
            </p:cNvPr>
            <p:cNvPicPr>
              <a:picLocks noChangeAspect="1"/>
            </p:cNvPicPr>
            <p:nvPr/>
          </p:nvPicPr>
          <p:blipFill>
            <a:blip r:embed="rId6"/>
            <a:srcRect l="9674" t="2867" r="4513" b="7518"/>
            <a:stretch/>
          </p:blipFill>
          <p:spPr>
            <a:xfrm>
              <a:off x="2723534" y="261615"/>
              <a:ext cx="2188157" cy="2138933"/>
            </a:xfrm>
            <a:prstGeom prst="ellipse">
              <a:avLst/>
            </a:prstGeom>
          </p:spPr>
        </p:pic>
        <p:sp>
          <p:nvSpPr>
            <p:cNvPr id="16" name="TextBox 15">
              <a:extLst>
                <a:ext uri="{FF2B5EF4-FFF2-40B4-BE49-F238E27FC236}">
                  <a16:creationId xmlns:a16="http://schemas.microsoft.com/office/drawing/2014/main" id="{EF323B68-B986-79EA-FF03-469E5F6EC7F2}"/>
                </a:ext>
              </a:extLst>
            </p:cNvPr>
            <p:cNvSpPr txBox="1"/>
            <p:nvPr/>
          </p:nvSpPr>
          <p:spPr>
            <a:xfrm>
              <a:off x="2520704" y="2524336"/>
              <a:ext cx="2743013"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Prof. Meenu Chhabra</a:t>
              </a:r>
            </a:p>
          </p:txBody>
        </p:sp>
        <p:sp>
          <p:nvSpPr>
            <p:cNvPr id="17" name="TextBox 16">
              <a:extLst>
                <a:ext uri="{FF2B5EF4-FFF2-40B4-BE49-F238E27FC236}">
                  <a16:creationId xmlns:a16="http://schemas.microsoft.com/office/drawing/2014/main" id="{C155DA04-A34F-6A8D-F9BF-8963473A38AA}"/>
                </a:ext>
              </a:extLst>
            </p:cNvPr>
            <p:cNvSpPr txBox="1"/>
            <p:nvPr/>
          </p:nvSpPr>
          <p:spPr>
            <a:xfrm>
              <a:off x="2743432" y="5369141"/>
              <a:ext cx="2335819" cy="369332"/>
            </a:xfrm>
            <a:prstGeom prst="rect">
              <a:avLst/>
            </a:prstGeom>
            <a:noFill/>
          </p:spPr>
          <p:txBody>
            <a:bodyPr wrap="square" rtlCol="0">
              <a:spAutoFit/>
            </a:bodyPr>
            <a:lstStyle/>
            <a:p>
              <a:r>
                <a:rPr lang="en-IN" b="1" dirty="0">
                  <a:latin typeface="Arial" panose="020B0604020202020204" pitchFamily="34" charset="0"/>
                  <a:cs typeface="Arial" panose="020B0604020202020204" pitchFamily="34" charset="0"/>
                </a:rPr>
                <a:t>Ms. Jyoti Gautam</a:t>
              </a:r>
            </a:p>
          </p:txBody>
        </p:sp>
        <p:sp>
          <p:nvSpPr>
            <p:cNvPr id="19" name="Rectangle: Rounded Corners 18">
              <a:extLst>
                <a:ext uri="{FF2B5EF4-FFF2-40B4-BE49-F238E27FC236}">
                  <a16:creationId xmlns:a16="http://schemas.microsoft.com/office/drawing/2014/main" id="{C7D73331-4F1F-7EA7-C12D-1CA7B0A68EB7}"/>
                </a:ext>
              </a:extLst>
            </p:cNvPr>
            <p:cNvSpPr/>
            <p:nvPr/>
          </p:nvSpPr>
          <p:spPr>
            <a:xfrm>
              <a:off x="5325717" y="2786908"/>
              <a:ext cx="4354432" cy="38151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18440">
                <a:spcBef>
                  <a:spcPts val="525"/>
                </a:spcBef>
              </a:pPr>
              <a:r>
                <a:rPr lang="en-US" sz="1600" b="1" spc="-55" dirty="0">
                  <a:solidFill>
                    <a:srgbClr val="FFFFFF"/>
                  </a:solidFill>
                  <a:latin typeface="Arial"/>
                  <a:cs typeface="Arial"/>
                </a:rPr>
                <a:t>VALIDATED</a:t>
              </a:r>
              <a:r>
                <a:rPr lang="en-US" sz="1600" b="1" spc="30" dirty="0">
                  <a:solidFill>
                    <a:srgbClr val="FFFFFF"/>
                  </a:solidFill>
                  <a:latin typeface="Arial"/>
                  <a:cs typeface="Arial"/>
                </a:rPr>
                <a:t> </a:t>
              </a:r>
              <a:r>
                <a:rPr lang="en-US" sz="1600" b="1" spc="-5" dirty="0">
                  <a:solidFill>
                    <a:srgbClr val="FFFFFF"/>
                  </a:solidFill>
                  <a:latin typeface="Arial"/>
                  <a:cs typeface="Arial"/>
                </a:rPr>
                <a:t>BY</a:t>
              </a:r>
              <a:r>
                <a:rPr lang="en-US" sz="1600" b="1" spc="-50" dirty="0">
                  <a:solidFill>
                    <a:srgbClr val="FFFFFF"/>
                  </a:solidFill>
                  <a:latin typeface="Arial"/>
                  <a:cs typeface="Arial"/>
                </a:rPr>
                <a:t> </a:t>
              </a:r>
              <a:r>
                <a:rPr lang="en-US" sz="1600" b="1" spc="-5" dirty="0">
                  <a:solidFill>
                    <a:srgbClr val="FFFFFF"/>
                  </a:solidFill>
                  <a:latin typeface="Arial"/>
                  <a:cs typeface="Arial"/>
                </a:rPr>
                <a:t>NABL</a:t>
              </a:r>
              <a:r>
                <a:rPr lang="en-US" sz="1600" b="1" spc="-145" dirty="0">
                  <a:solidFill>
                    <a:srgbClr val="FFFFFF"/>
                  </a:solidFill>
                  <a:latin typeface="Arial"/>
                  <a:cs typeface="Arial"/>
                </a:rPr>
                <a:t> </a:t>
              </a:r>
              <a:r>
                <a:rPr lang="en-US" sz="1600" b="1" spc="-10" dirty="0">
                  <a:solidFill>
                    <a:srgbClr val="FFFFFF"/>
                  </a:solidFill>
                  <a:latin typeface="Arial"/>
                  <a:cs typeface="Arial"/>
                </a:rPr>
                <a:t>ACCREDITED</a:t>
              </a:r>
              <a:r>
                <a:rPr lang="en-US" sz="1600" b="1" spc="50" dirty="0">
                  <a:solidFill>
                    <a:srgbClr val="FFFFFF"/>
                  </a:solidFill>
                  <a:latin typeface="Arial"/>
                  <a:cs typeface="Arial"/>
                </a:rPr>
                <a:t> </a:t>
              </a:r>
              <a:r>
                <a:rPr lang="en-US" sz="1600" b="1" spc="-5" dirty="0">
                  <a:solidFill>
                    <a:srgbClr val="FFFFFF"/>
                  </a:solidFill>
                  <a:latin typeface="Arial"/>
                  <a:cs typeface="Arial"/>
                </a:rPr>
                <a:t>LAB</a:t>
              </a:r>
              <a:endParaRPr lang="en-US" sz="1600" dirty="0">
                <a:latin typeface="Arial"/>
                <a:cs typeface="Arial"/>
              </a:endParaRPr>
            </a:p>
          </p:txBody>
        </p:sp>
        <p:sp>
          <p:nvSpPr>
            <p:cNvPr id="4" name="TextBox 3">
              <a:extLst>
                <a:ext uri="{FF2B5EF4-FFF2-40B4-BE49-F238E27FC236}">
                  <a16:creationId xmlns:a16="http://schemas.microsoft.com/office/drawing/2014/main" id="{77BDE1C8-99FF-9912-CF80-BF90BFBA6951}"/>
                </a:ext>
              </a:extLst>
            </p:cNvPr>
            <p:cNvSpPr txBox="1"/>
            <p:nvPr/>
          </p:nvSpPr>
          <p:spPr>
            <a:xfrm>
              <a:off x="2072611" y="5925941"/>
              <a:ext cx="3490001" cy="823302"/>
            </a:xfrm>
            <a:prstGeom prst="rect">
              <a:avLst/>
            </a:prstGeom>
            <a:noFill/>
          </p:spPr>
          <p:txBody>
            <a:bodyPr wrap="square" rtlCol="0">
              <a:spAutoFit/>
            </a:bodyPr>
            <a:lstStyle/>
            <a:p>
              <a:pPr algn="just"/>
              <a:r>
                <a:rPr lang="en-IN" sz="1600" b="1" dirty="0">
                  <a:latin typeface="Arial" panose="020B0604020202020204" pitchFamily="34" charset="0"/>
                  <a:cs typeface="Arial" panose="020B0604020202020204" pitchFamily="34" charset="0"/>
                </a:rPr>
                <a:t>Jaljyoti Prosense Pvt. Ltd.</a:t>
              </a:r>
            </a:p>
            <a:p>
              <a:pPr algn="just"/>
              <a:r>
                <a:rPr lang="en-IN" sz="1050" b="1" i="0" dirty="0">
                  <a:effectLst/>
                  <a:latin typeface="Arial" panose="020B0604020202020204" pitchFamily="34" charset="0"/>
                </a:rPr>
                <a:t>Indian Institute of Technology Jodhpur N.H. 62, Nagaur Road, Karwar Jodhpur 342030. Rajasthan (India)</a:t>
              </a:r>
              <a:endParaRPr lang="en-IN" sz="105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6DF471DE-6A2D-95D9-574C-D46EEC598931}"/>
                </a:ext>
              </a:extLst>
            </p:cNvPr>
            <p:cNvSpPr txBox="1"/>
            <p:nvPr/>
          </p:nvSpPr>
          <p:spPr>
            <a:xfrm>
              <a:off x="8437671" y="5954117"/>
              <a:ext cx="2059985" cy="646331"/>
            </a:xfrm>
            <a:prstGeom prst="rect">
              <a:avLst/>
            </a:prstGeom>
            <a:noFill/>
          </p:spPr>
          <p:txBody>
            <a:bodyPr wrap="square">
              <a:spAutoFit/>
            </a:bodyPr>
            <a:lstStyle/>
            <a:p>
              <a:pPr algn="just"/>
              <a:r>
                <a:rPr lang="en-IN" sz="1200" b="1" dirty="0">
                  <a:latin typeface="Arial" panose="020B0604020202020204" pitchFamily="34" charset="0"/>
                  <a:cs typeface="Arial" panose="020B0604020202020204" pitchFamily="34" charset="0"/>
                </a:rPr>
                <a:t>Phone no.: 9319440198</a:t>
              </a:r>
            </a:p>
            <a:p>
              <a:r>
                <a:rPr lang="en-IN" sz="1200" b="1" dirty="0">
                  <a:latin typeface="Arial" panose="020B0604020202020204" pitchFamily="34" charset="0"/>
                  <a:cs typeface="Arial" panose="020B0604020202020204" pitchFamily="34" charset="0"/>
                </a:rPr>
                <a:t>Email: gautam.9iitj.ac.in  meenuchhabra@iitj.ac.in</a:t>
              </a:r>
            </a:p>
          </p:txBody>
        </p:sp>
      </p:grpSp>
    </p:spTree>
    <p:extLst>
      <p:ext uri="{BB962C8B-B14F-4D97-AF65-F5344CB8AC3E}">
        <p14:creationId xmlns:p14="http://schemas.microsoft.com/office/powerpoint/2010/main" val="1056832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ard&#10;&#10;Description automatically generated">
            <a:extLst>
              <a:ext uri="{FF2B5EF4-FFF2-40B4-BE49-F238E27FC236}">
                <a16:creationId xmlns:a16="http://schemas.microsoft.com/office/drawing/2014/main" id="{210DCB98-94C6-E1D8-A46F-1B853E4E9DBA}"/>
              </a:ext>
            </a:extLst>
          </p:cNvPr>
          <p:cNvPicPr>
            <a:picLocks noChangeAspect="1"/>
          </p:cNvPicPr>
          <p:nvPr/>
        </p:nvPicPr>
        <p:blipFill>
          <a:blip r:embed="rId2">
            <a:extLst>
              <a:ext uri="{28A0092B-C50C-407E-A947-70E740481C1C}">
                <a14:useLocalDpi xmlns:a14="http://schemas.microsoft.com/office/drawing/2010/main" val="0"/>
              </a:ext>
            </a:extLst>
          </a:blip>
          <a:srcRect l="17120" t="1014" r="14647" b="3623"/>
          <a:stretch/>
        </p:blipFill>
        <p:spPr>
          <a:xfrm>
            <a:off x="893134" y="340572"/>
            <a:ext cx="4930336" cy="3088428"/>
          </a:xfrm>
          <a:prstGeom prst="rect">
            <a:avLst/>
          </a:prstGeom>
          <a:ln w="28575">
            <a:solidFill>
              <a:schemeClr val="tx1"/>
            </a:solidFill>
          </a:ln>
        </p:spPr>
      </p:pic>
      <p:pic>
        <p:nvPicPr>
          <p:cNvPr id="7" name="Picture 6" descr="A screenshot of a document&#10;&#10;Description automatically generated">
            <a:extLst>
              <a:ext uri="{FF2B5EF4-FFF2-40B4-BE49-F238E27FC236}">
                <a16:creationId xmlns:a16="http://schemas.microsoft.com/office/drawing/2014/main" id="{DEB5100C-27FC-D5C8-4210-FA6B2E97D116}"/>
              </a:ext>
            </a:extLst>
          </p:cNvPr>
          <p:cNvPicPr>
            <a:picLocks noChangeAspect="1"/>
          </p:cNvPicPr>
          <p:nvPr/>
        </p:nvPicPr>
        <p:blipFill>
          <a:blip r:embed="rId3">
            <a:extLst>
              <a:ext uri="{28A0092B-C50C-407E-A947-70E740481C1C}">
                <a14:useLocalDpi xmlns:a14="http://schemas.microsoft.com/office/drawing/2010/main" val="0"/>
              </a:ext>
            </a:extLst>
          </a:blip>
          <a:srcRect l="2038" r="5680" b="5507"/>
          <a:stretch/>
        </p:blipFill>
        <p:spPr>
          <a:xfrm>
            <a:off x="5938684" y="340572"/>
            <a:ext cx="5161708" cy="3088428"/>
          </a:xfrm>
          <a:prstGeom prst="rect">
            <a:avLst/>
          </a:prstGeom>
          <a:ln w="28575">
            <a:solidFill>
              <a:schemeClr val="tx1"/>
            </a:solidFill>
          </a:ln>
        </p:spPr>
      </p:pic>
      <p:pic>
        <p:nvPicPr>
          <p:cNvPr id="9" name="Picture 8" descr="A diagram of a procedure&#10;&#10;Description automatically generated with medium confidence">
            <a:extLst>
              <a:ext uri="{FF2B5EF4-FFF2-40B4-BE49-F238E27FC236}">
                <a16:creationId xmlns:a16="http://schemas.microsoft.com/office/drawing/2014/main" id="{64893F1A-2C2C-7491-1DCB-DF5FABCAE643}"/>
              </a:ext>
            </a:extLst>
          </p:cNvPr>
          <p:cNvPicPr>
            <a:picLocks noChangeAspect="1"/>
          </p:cNvPicPr>
          <p:nvPr/>
        </p:nvPicPr>
        <p:blipFill>
          <a:blip r:embed="rId4">
            <a:extLst>
              <a:ext uri="{28A0092B-C50C-407E-A947-70E740481C1C}">
                <a14:useLocalDpi xmlns:a14="http://schemas.microsoft.com/office/drawing/2010/main" val="0"/>
              </a:ext>
            </a:extLst>
          </a:blip>
          <a:srcRect l="2201" t="1577" r="3307" b="2899"/>
          <a:stretch/>
        </p:blipFill>
        <p:spPr>
          <a:xfrm>
            <a:off x="893134" y="3544531"/>
            <a:ext cx="4930337" cy="3192922"/>
          </a:xfrm>
          <a:prstGeom prst="rect">
            <a:avLst/>
          </a:prstGeom>
          <a:ln w="28575">
            <a:solidFill>
              <a:schemeClr val="tx1"/>
            </a:solidFill>
          </a:ln>
        </p:spPr>
      </p:pic>
      <p:pic>
        <p:nvPicPr>
          <p:cNvPr id="11" name="Picture 10" descr="A diagram of a diagram&#10;&#10;Description automatically generated with medium confidence">
            <a:extLst>
              <a:ext uri="{FF2B5EF4-FFF2-40B4-BE49-F238E27FC236}">
                <a16:creationId xmlns:a16="http://schemas.microsoft.com/office/drawing/2014/main" id="{B6A5E950-607A-D591-849A-68678E42D062}"/>
              </a:ext>
            </a:extLst>
          </p:cNvPr>
          <p:cNvPicPr>
            <a:picLocks noChangeAspect="1"/>
          </p:cNvPicPr>
          <p:nvPr/>
        </p:nvPicPr>
        <p:blipFill>
          <a:blip r:embed="rId5">
            <a:extLst>
              <a:ext uri="{28A0092B-C50C-407E-A947-70E740481C1C}">
                <a14:useLocalDpi xmlns:a14="http://schemas.microsoft.com/office/drawing/2010/main" val="0"/>
              </a:ext>
            </a:extLst>
          </a:blip>
          <a:srcRect l="16712" r="21495" b="3479"/>
          <a:stretch/>
        </p:blipFill>
        <p:spPr>
          <a:xfrm>
            <a:off x="5938683" y="3544531"/>
            <a:ext cx="5161708" cy="3192922"/>
          </a:xfrm>
          <a:prstGeom prst="rect">
            <a:avLst/>
          </a:prstGeom>
          <a:ln w="28575">
            <a:solidFill>
              <a:schemeClr val="tx1"/>
            </a:solidFill>
          </a:ln>
        </p:spPr>
      </p:pic>
    </p:spTree>
    <p:extLst>
      <p:ext uri="{BB962C8B-B14F-4D97-AF65-F5344CB8AC3E}">
        <p14:creationId xmlns:p14="http://schemas.microsoft.com/office/powerpoint/2010/main" val="2413221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document&#10;&#10;Description automatically generated">
            <a:extLst>
              <a:ext uri="{FF2B5EF4-FFF2-40B4-BE49-F238E27FC236}">
                <a16:creationId xmlns:a16="http://schemas.microsoft.com/office/drawing/2014/main" id="{D5060B35-F668-A9B3-2A26-9473FBE62163}"/>
              </a:ext>
            </a:extLst>
          </p:cNvPr>
          <p:cNvPicPr>
            <a:picLocks noChangeAspect="1"/>
          </p:cNvPicPr>
          <p:nvPr/>
        </p:nvPicPr>
        <p:blipFill>
          <a:blip r:embed="rId2">
            <a:extLst>
              <a:ext uri="{28A0092B-C50C-407E-A947-70E740481C1C}">
                <a14:useLocalDpi xmlns:a14="http://schemas.microsoft.com/office/drawing/2010/main" val="0"/>
              </a:ext>
            </a:extLst>
          </a:blip>
          <a:srcRect l="2038" r="5680" b="5507"/>
          <a:stretch/>
        </p:blipFill>
        <p:spPr>
          <a:xfrm>
            <a:off x="3724874" y="290669"/>
            <a:ext cx="5653042" cy="2803405"/>
          </a:xfrm>
          <a:prstGeom prst="rect">
            <a:avLst/>
          </a:prstGeom>
          <a:ln w="28575">
            <a:solidFill>
              <a:schemeClr val="tx1"/>
            </a:solidFill>
          </a:ln>
        </p:spPr>
      </p:pic>
      <p:pic>
        <p:nvPicPr>
          <p:cNvPr id="5" name="Picture 4" descr="A diagram of a procedure&#10;&#10;Description automatically generated with medium confidence">
            <a:extLst>
              <a:ext uri="{FF2B5EF4-FFF2-40B4-BE49-F238E27FC236}">
                <a16:creationId xmlns:a16="http://schemas.microsoft.com/office/drawing/2014/main" id="{C540A599-7910-3420-48CB-85E8E72ABA34}"/>
              </a:ext>
            </a:extLst>
          </p:cNvPr>
          <p:cNvPicPr>
            <a:picLocks noChangeAspect="1"/>
          </p:cNvPicPr>
          <p:nvPr/>
        </p:nvPicPr>
        <p:blipFill>
          <a:blip r:embed="rId3">
            <a:extLst>
              <a:ext uri="{28A0092B-C50C-407E-A947-70E740481C1C}">
                <a14:useLocalDpi xmlns:a14="http://schemas.microsoft.com/office/drawing/2010/main" val="0"/>
              </a:ext>
            </a:extLst>
          </a:blip>
          <a:srcRect l="2201" t="1577" r="3307" b="2899"/>
          <a:stretch/>
        </p:blipFill>
        <p:spPr>
          <a:xfrm>
            <a:off x="3724874" y="3206147"/>
            <a:ext cx="5653042" cy="3361183"/>
          </a:xfrm>
          <a:prstGeom prst="rect">
            <a:avLst/>
          </a:prstGeom>
          <a:ln w="28575">
            <a:solidFill>
              <a:schemeClr val="tx1"/>
            </a:solidFill>
          </a:ln>
        </p:spPr>
      </p:pic>
    </p:spTree>
    <p:extLst>
      <p:ext uri="{BB962C8B-B14F-4D97-AF65-F5344CB8AC3E}">
        <p14:creationId xmlns:p14="http://schemas.microsoft.com/office/powerpoint/2010/main" val="2775272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093B67-9CD0-2067-4A66-5C9AD1234099}"/>
              </a:ext>
            </a:extLst>
          </p:cNvPr>
          <p:cNvSpPr txBox="1"/>
          <p:nvPr/>
        </p:nvSpPr>
        <p:spPr>
          <a:xfrm>
            <a:off x="1205024" y="2363346"/>
            <a:ext cx="8919155" cy="2696892"/>
          </a:xfrm>
          <a:prstGeom prst="rect">
            <a:avLst/>
          </a:prstGeom>
          <a:noFill/>
        </p:spPr>
        <p:txBody>
          <a:bodyPr wrap="square">
            <a:spAutoFit/>
          </a:bodyPr>
          <a:lstStyle/>
          <a:p>
            <a:pPr>
              <a:lnSpc>
                <a:spcPct val="150000"/>
              </a:lnSpc>
            </a:pPr>
            <a:r>
              <a:rPr lang="hi-IN" sz="1600" b="1" dirty="0">
                <a:solidFill>
                  <a:schemeClr val="tx2">
                    <a:lumMod val="75000"/>
                    <a:lumOff val="25000"/>
                  </a:schemeClr>
                </a:solidFill>
              </a:rPr>
              <a:t>चलो शुरू करते हैं:</a:t>
            </a:r>
          </a:p>
          <a:p>
            <a:pPr marL="342900" indent="-342900">
              <a:lnSpc>
                <a:spcPct val="150000"/>
              </a:lnSpc>
              <a:buFont typeface="Wingdings" panose="05000000000000000000" pitchFamily="2" charset="2"/>
              <a:buChar char="Ø"/>
            </a:pPr>
            <a:r>
              <a:rPr lang="hi-IN" sz="1400" b="1" dirty="0">
                <a:latin typeface="Aharoni" panose="02010803020104030203" pitchFamily="2" charset="-79"/>
              </a:rPr>
              <a:t>टेस्ट शुरू करने से पहले अपने हाथ धो लें।</a:t>
            </a:r>
            <a:endParaRPr lang="en-IN" sz="1400" b="1" dirty="0">
              <a:latin typeface="Aharoni" panose="02010803020104030203" pitchFamily="2" charset="-79"/>
              <a:cs typeface="Aharoni" panose="02010803020104030203" pitchFamily="2" charset="-79"/>
            </a:endParaRPr>
          </a:p>
          <a:p>
            <a:pPr marL="342900" indent="-342900">
              <a:lnSpc>
                <a:spcPct val="150000"/>
              </a:lnSpc>
              <a:buFont typeface="Wingdings" panose="05000000000000000000" pitchFamily="2" charset="2"/>
              <a:buChar char="Ø"/>
            </a:pPr>
            <a:r>
              <a:rPr lang="hi-IN" sz="1400" b="1" dirty="0">
                <a:latin typeface="Aharoni" panose="02010803020104030203" pitchFamily="2" charset="-79"/>
              </a:rPr>
              <a:t>एक वायल में 1 </a:t>
            </a:r>
            <a:r>
              <a:rPr lang="en-IN" sz="1400" b="1" dirty="0">
                <a:latin typeface="Aharoni" panose="02010803020104030203" pitchFamily="2" charset="-79"/>
                <a:cs typeface="Aharoni" panose="02010803020104030203" pitchFamily="2" charset="-79"/>
              </a:rPr>
              <a:t>mL </a:t>
            </a:r>
            <a:r>
              <a:rPr lang="hi-IN" sz="1400" b="1" dirty="0">
                <a:latin typeface="Aharoni" panose="02010803020104030203" pitchFamily="2" charset="-79"/>
              </a:rPr>
              <a:t>उस पानी को लें जिसका परीक्षण करना है और दूसरी वायल में 1 </a:t>
            </a:r>
            <a:r>
              <a:rPr lang="en-IN" sz="1400" b="1" dirty="0">
                <a:latin typeface="Aharoni" panose="02010803020104030203" pitchFamily="2" charset="-79"/>
                <a:cs typeface="Aharoni" panose="02010803020104030203" pitchFamily="2" charset="-79"/>
              </a:rPr>
              <a:t>mL </a:t>
            </a:r>
            <a:r>
              <a:rPr lang="hi-IN" sz="1400" b="1" dirty="0">
                <a:latin typeface="Aharoni" panose="02010803020104030203" pitchFamily="2" charset="-79"/>
              </a:rPr>
              <a:t>कंट्रोल </a:t>
            </a:r>
            <a:r>
              <a:rPr lang="hi-IN" sz="1400" dirty="0">
                <a:latin typeface="Aharoni" panose="02010803020104030203" pitchFamily="2" charset="-79"/>
              </a:rPr>
              <a:t>सॉल्यूशन लें।</a:t>
            </a:r>
            <a:r>
              <a:rPr lang="hi-IN" sz="1400" dirty="0"/>
              <a:t> फिर </a:t>
            </a:r>
            <a:r>
              <a:rPr lang="hi-IN" sz="1400" dirty="0">
                <a:latin typeface="Aharoni" panose="02010803020104030203" pitchFamily="2" charset="-79"/>
              </a:rPr>
              <a:t>दोनों </a:t>
            </a:r>
            <a:r>
              <a:rPr lang="hi-IN" sz="1400" b="1" dirty="0">
                <a:latin typeface="Aharoni" panose="02010803020104030203" pitchFamily="2" charset="-79"/>
              </a:rPr>
              <a:t>वायल्स में 1 </a:t>
            </a:r>
            <a:r>
              <a:rPr lang="en-IN" sz="1400" b="1" dirty="0">
                <a:latin typeface="Aharoni" panose="02010803020104030203" pitchFamily="2" charset="-79"/>
                <a:cs typeface="Aharoni" panose="02010803020104030203" pitchFamily="2" charset="-79"/>
              </a:rPr>
              <a:t>mL reagent  </a:t>
            </a:r>
            <a:r>
              <a:rPr lang="hi-IN" sz="1400" b="1" dirty="0">
                <a:latin typeface="Aharoni" panose="02010803020104030203" pitchFamily="2" charset="-79"/>
              </a:rPr>
              <a:t>मिलाएं।</a:t>
            </a:r>
            <a:endParaRPr lang="en-IN" sz="1400" b="1" dirty="0">
              <a:latin typeface="Aharoni" panose="02010803020104030203" pitchFamily="2" charset="-79"/>
              <a:cs typeface="Aharoni" panose="02010803020104030203" pitchFamily="2" charset="-79"/>
            </a:endParaRPr>
          </a:p>
          <a:p>
            <a:pPr marL="342900" indent="-342900">
              <a:lnSpc>
                <a:spcPct val="150000"/>
              </a:lnSpc>
              <a:buFont typeface="Wingdings" panose="05000000000000000000" pitchFamily="2" charset="2"/>
              <a:buChar char="Ø"/>
            </a:pPr>
            <a:r>
              <a:rPr lang="hi-IN" sz="1400" b="1" dirty="0">
                <a:latin typeface="Aharoni" panose="02010803020104030203" pitchFamily="2" charset="-79"/>
              </a:rPr>
              <a:t>किट में दी गई परीक्षण स्ट्रिप्स को दोनों वायलों में डालें।</a:t>
            </a:r>
          </a:p>
          <a:p>
            <a:pPr marL="342900" indent="-342900">
              <a:lnSpc>
                <a:spcPct val="150000"/>
              </a:lnSpc>
              <a:buFont typeface="Wingdings" panose="05000000000000000000" pitchFamily="2" charset="2"/>
              <a:buChar char="Ø"/>
            </a:pPr>
            <a:r>
              <a:rPr lang="hi-IN" sz="1400" b="1" dirty="0">
                <a:latin typeface="Aharoni" panose="02010803020104030203" pitchFamily="2" charset="-79"/>
              </a:rPr>
              <a:t>स्ट्रिप को कुछ समय (जैसे 5 मिनट) तक सॉल्यूशन में रहने दें। स्ट्रिप पर होने वाले रंग परिवर्तन की प्रतीक्षा करें।</a:t>
            </a:r>
          </a:p>
          <a:p>
            <a:pPr marL="342900" indent="-342900">
              <a:lnSpc>
                <a:spcPct val="150000"/>
              </a:lnSpc>
              <a:buFont typeface="Wingdings" panose="05000000000000000000" pitchFamily="2" charset="2"/>
              <a:buChar char="Ø"/>
            </a:pPr>
            <a:r>
              <a:rPr lang="hi-IN" sz="1400" b="1" dirty="0">
                <a:latin typeface="Aharoni" panose="02010803020104030203" pitchFamily="2" charset="-79"/>
              </a:rPr>
              <a:t>कंट्रोल सॉल्यूशन टेस्ट की तुलना पानी के सॉल्यूशन टेस्ट के साथ करें और रंग के अंतर को देखें। और </a:t>
            </a:r>
            <a:r>
              <a:rPr kumimoji="0" lang="hi-IN" altLang="en-US" sz="1400" b="1" i="0" u="none" strike="noStrike" cap="none" normalizeH="0" baseline="0" dirty="0">
                <a:ln>
                  <a:noFill/>
                </a:ln>
                <a:effectLst/>
                <a:latin typeface="Aharoni" panose="02010803020104030203" pitchFamily="2" charset="-79"/>
                <a:cs typeface="Mangal" panose="02040503050203030202" pitchFamily="18" charset="0"/>
              </a:rPr>
              <a:t>उसे किट में दिए गए रंग चार्ट से मिलाएं। इससे आपको यह पता चलेगा कि पानी </a:t>
            </a:r>
            <a:r>
              <a:rPr lang="hi-IN" sz="1400" b="1" dirty="0">
                <a:latin typeface="Aharoni" panose="02010803020104030203" pitchFamily="2" charset="-79"/>
              </a:rPr>
              <a:t>बैक्टीरिया की उपस्थिति </a:t>
            </a:r>
            <a:r>
              <a:rPr kumimoji="0" lang="hi-IN" altLang="en-US" sz="1400" b="1" i="0" u="none" strike="noStrike" cap="none" normalizeH="0" baseline="0" dirty="0">
                <a:ln>
                  <a:noFill/>
                </a:ln>
                <a:effectLst/>
                <a:latin typeface="Aharoni" panose="02010803020104030203" pitchFamily="2" charset="-79"/>
                <a:cs typeface="Mangal" panose="02040503050203030202" pitchFamily="18" charset="0"/>
              </a:rPr>
              <a:t>की मात्रा कितनी है।</a:t>
            </a:r>
            <a:endParaRPr kumimoji="0" lang="en-US" altLang="en-US" sz="1400" b="1" i="0" u="none" strike="noStrike" cap="none" normalizeH="0" baseline="0" dirty="0">
              <a:ln>
                <a:noFill/>
              </a:ln>
              <a:effectLst/>
              <a:latin typeface="Aharoni" panose="02010803020104030203" pitchFamily="2" charset="-79"/>
              <a:cs typeface="Aharoni" panose="02010803020104030203" pitchFamily="2" charset="-79"/>
            </a:endParaRPr>
          </a:p>
        </p:txBody>
      </p:sp>
      <p:sp>
        <p:nvSpPr>
          <p:cNvPr id="7" name="TextBox 6">
            <a:extLst>
              <a:ext uri="{FF2B5EF4-FFF2-40B4-BE49-F238E27FC236}">
                <a16:creationId xmlns:a16="http://schemas.microsoft.com/office/drawing/2014/main" id="{FDC6D8C5-9FDF-293E-654B-520B5B3251D1}"/>
              </a:ext>
            </a:extLst>
          </p:cNvPr>
          <p:cNvSpPr txBox="1"/>
          <p:nvPr/>
        </p:nvSpPr>
        <p:spPr>
          <a:xfrm>
            <a:off x="1205024" y="158083"/>
            <a:ext cx="9633098" cy="2235227"/>
          </a:xfrm>
          <a:prstGeom prst="rect">
            <a:avLst/>
          </a:prstGeom>
          <a:noFill/>
        </p:spPr>
        <p:txBody>
          <a:bodyPr wrap="square">
            <a:spAutoFit/>
          </a:bodyPr>
          <a:lstStyle/>
          <a:p>
            <a:pPr algn="ctr">
              <a:lnSpc>
                <a:spcPct val="150000"/>
              </a:lnSpc>
            </a:pPr>
            <a:r>
              <a:rPr lang="hi-IN" sz="2400" b="1" dirty="0">
                <a:solidFill>
                  <a:srgbClr val="002060"/>
                </a:solidFill>
                <a:latin typeface="Aharoni" panose="02010803020104030203" pitchFamily="2" charset="-79"/>
              </a:rPr>
              <a:t>जलज्योति किट </a:t>
            </a:r>
            <a:endParaRPr lang="en-IN" sz="2400" b="1" dirty="0">
              <a:solidFill>
                <a:srgbClr val="002060"/>
              </a:solidFill>
              <a:latin typeface="Aharoni" panose="02010803020104030203" pitchFamily="2" charset="-79"/>
              <a:cs typeface="Aharoni" panose="02010803020104030203" pitchFamily="2" charset="-79"/>
            </a:endParaRPr>
          </a:p>
          <a:p>
            <a:pPr>
              <a:lnSpc>
                <a:spcPct val="150000"/>
              </a:lnSpc>
            </a:pPr>
            <a:r>
              <a:rPr lang="hi-IN" sz="1400" b="1" dirty="0">
                <a:latin typeface="Arial" panose="020B0604020202020204" pitchFamily="34" charset="0"/>
              </a:rPr>
              <a:t>पानी के दूषित होने से बीमारियां होती हैं, इसलिए पानी पीने से पहले रोगजनकों का पता लगाना महत्वपूर्ण है। मौजूदा टेस्ट किटों को परिणाम देने में 24 से 72 घंटे लगते हैं, जो बहुत लंबा समय है। इसका समाधान करने के लिए, हमने एक किफायती और उपयोग में आसान किट विकसित की है, जो पानी में बैक्टीरिया का पता 5 मिनट के भीतर लगा सकती है। यह स्ट्रिप बैक्टीरिया की सांद्रता के आधार पर रंग बदलती है, जिससे यह जल्दी और सरल तरीके से पता चलता है कि पानी पीने के लिए सुरक्षित है या नहीं।</a:t>
            </a:r>
          </a:p>
        </p:txBody>
      </p:sp>
      <p:sp>
        <p:nvSpPr>
          <p:cNvPr id="12" name="TextBox 11">
            <a:extLst>
              <a:ext uri="{FF2B5EF4-FFF2-40B4-BE49-F238E27FC236}">
                <a16:creationId xmlns:a16="http://schemas.microsoft.com/office/drawing/2014/main" id="{1754AF91-0041-03B5-CFFE-110812890550}"/>
              </a:ext>
            </a:extLst>
          </p:cNvPr>
          <p:cNvSpPr txBox="1"/>
          <p:nvPr/>
        </p:nvSpPr>
        <p:spPr>
          <a:xfrm>
            <a:off x="1205024" y="4929288"/>
            <a:ext cx="7081603" cy="1727396"/>
          </a:xfrm>
          <a:prstGeom prst="rect">
            <a:avLst/>
          </a:prstGeom>
          <a:noFill/>
        </p:spPr>
        <p:txBody>
          <a:bodyPr wrap="square">
            <a:spAutoFit/>
          </a:bodyPr>
          <a:lstStyle/>
          <a:p>
            <a:pPr>
              <a:lnSpc>
                <a:spcPct val="150000"/>
              </a:lnSpc>
            </a:pPr>
            <a:r>
              <a:rPr lang="hi-IN" sz="1600" b="1" dirty="0">
                <a:solidFill>
                  <a:srgbClr val="C00000"/>
                </a:solidFill>
              </a:rPr>
              <a:t>सामान्य सलाह: </a:t>
            </a:r>
            <a:endParaRPr lang="en-IN" sz="1600" b="1" dirty="0">
              <a:solidFill>
                <a:srgbClr val="C00000"/>
              </a:solidFill>
            </a:endParaRPr>
          </a:p>
          <a:p>
            <a:pPr marL="342900" indent="-342900">
              <a:lnSpc>
                <a:spcPct val="150000"/>
              </a:lnSpc>
              <a:buFont typeface="Arial" panose="020B0604020202020204" pitchFamily="34" charset="0"/>
              <a:buChar char="•"/>
            </a:pPr>
            <a:r>
              <a:rPr lang="hi-IN" sz="1400" b="1" dirty="0">
                <a:latin typeface="Biome" panose="020B0502040204020203" pitchFamily="34" charset="0"/>
              </a:rPr>
              <a:t>पानी के नमूने को बोतल/वायल में इकट्ठा करते समय उसे न छुएं।</a:t>
            </a:r>
            <a:r>
              <a:rPr lang="hi-IN" sz="1400" b="1" dirty="0"/>
              <a:t> </a:t>
            </a:r>
            <a:endParaRPr lang="hi-IN" sz="1400" b="1" dirty="0">
              <a:latin typeface="Biome" panose="020B0502040204020203" pitchFamily="34" charset="0"/>
            </a:endParaRPr>
          </a:p>
          <a:p>
            <a:pPr marL="342900" indent="-342900">
              <a:lnSpc>
                <a:spcPct val="150000"/>
              </a:lnSpc>
              <a:buFont typeface="Arial" panose="020B0604020202020204" pitchFamily="34" charset="0"/>
              <a:buChar char="•"/>
            </a:pPr>
            <a:r>
              <a:rPr lang="hi-IN" sz="1400" b="1" dirty="0">
                <a:latin typeface="Biome" panose="020B0502040204020203" pitchFamily="34" charset="0"/>
              </a:rPr>
              <a:t>टेस्ट करने के लिए तैयार होने तक रिएजेंट बोतल का ढक्कन न खोलें।</a:t>
            </a:r>
            <a:endParaRPr lang="en-IN" sz="1400" b="1" dirty="0">
              <a:latin typeface="Biome" panose="020B0502040204020203" pitchFamily="34" charset="0"/>
            </a:endParaRPr>
          </a:p>
          <a:p>
            <a:pPr marL="342900" indent="-342900">
              <a:lnSpc>
                <a:spcPct val="150000"/>
              </a:lnSpc>
              <a:buFont typeface="Arial" panose="020B0604020202020204" pitchFamily="34" charset="0"/>
              <a:buChar char="•"/>
            </a:pPr>
            <a:r>
              <a:rPr lang="hi-IN" sz="1400" b="1" dirty="0">
                <a:latin typeface="Biome" panose="020B0502040204020203" pitchFamily="34" charset="0"/>
              </a:rPr>
              <a:t>किट खोलते समय, रिएजेंट बोतल को सीधे प्रकाश के संपर्क से बचाएं। </a:t>
            </a:r>
            <a:endParaRPr lang="en-IN" sz="1400" b="1" dirty="0">
              <a:latin typeface="Biome" panose="020B0502040204020203" pitchFamily="34" charset="0"/>
              <a:cs typeface="Biome" panose="020B0502040204020203" pitchFamily="34" charset="0"/>
            </a:endParaRPr>
          </a:p>
          <a:p>
            <a:pPr marL="342900" indent="-342900">
              <a:lnSpc>
                <a:spcPct val="150000"/>
              </a:lnSpc>
              <a:buFont typeface="Arial" panose="020B0604020202020204" pitchFamily="34" charset="0"/>
              <a:buChar char="•"/>
            </a:pPr>
            <a:r>
              <a:rPr lang="hi-IN" sz="1400" b="1" dirty="0">
                <a:latin typeface="Biome" panose="020B0502040204020203" pitchFamily="34" charset="0"/>
              </a:rPr>
              <a:t>टेस्ट नमूनों में जितनी जल्दी हो सके रिएजेंट मिलाएं।</a:t>
            </a:r>
            <a:endParaRPr lang="en-IN" sz="1400" b="1" dirty="0">
              <a:latin typeface="Biome" panose="020B0502040204020203" pitchFamily="34" charset="0"/>
            </a:endParaRPr>
          </a:p>
        </p:txBody>
      </p:sp>
    </p:spTree>
    <p:extLst>
      <p:ext uri="{BB962C8B-B14F-4D97-AF65-F5344CB8AC3E}">
        <p14:creationId xmlns:p14="http://schemas.microsoft.com/office/powerpoint/2010/main" val="3008676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117CD-6EB2-FD52-2D67-940DB8A1A88A}"/>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1D8C8FD0-2998-8256-478F-43801972DD9D}"/>
              </a:ext>
            </a:extLst>
          </p:cNvPr>
          <p:cNvGrpSpPr/>
          <p:nvPr/>
        </p:nvGrpSpPr>
        <p:grpSpPr>
          <a:xfrm>
            <a:off x="818707" y="297712"/>
            <a:ext cx="11111024" cy="6395596"/>
            <a:chOff x="471949" y="675915"/>
            <a:chExt cx="8096864" cy="5482106"/>
          </a:xfrm>
        </p:grpSpPr>
        <p:sp>
          <p:nvSpPr>
            <p:cNvPr id="10" name="TextBox 9">
              <a:extLst>
                <a:ext uri="{FF2B5EF4-FFF2-40B4-BE49-F238E27FC236}">
                  <a16:creationId xmlns:a16="http://schemas.microsoft.com/office/drawing/2014/main" id="{38F9D4EB-7EF1-4FB2-114E-E714AD63636A}"/>
                </a:ext>
              </a:extLst>
            </p:cNvPr>
            <p:cNvSpPr txBox="1"/>
            <p:nvPr/>
          </p:nvSpPr>
          <p:spPr>
            <a:xfrm>
              <a:off x="901154" y="1070963"/>
              <a:ext cx="2010768" cy="74473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marL="171450" indent="-171450" algn="just">
                <a:lnSpc>
                  <a:spcPct val="150000"/>
                </a:lnSpc>
                <a:buFont typeface="+mj-lt"/>
                <a:buAutoNum type="arabicPeriod"/>
              </a:pPr>
              <a:r>
                <a:rPr lang="hi-IN" sz="1200" b="1" dirty="0"/>
                <a:t>दिए गए वायलों में </a:t>
              </a:r>
              <a:r>
                <a:rPr lang="hi-IN" sz="1200" b="1" dirty="0">
                  <a:latin typeface="Aharoni" panose="02010803020104030203" pitchFamily="2" charset="-79"/>
                </a:rPr>
                <a:t>1 </a:t>
              </a:r>
              <a:r>
                <a:rPr lang="en-IN" sz="1200" b="1" dirty="0">
                  <a:latin typeface="Aharoni" panose="02010803020104030203" pitchFamily="2" charset="-79"/>
                  <a:cs typeface="Aharoni" panose="02010803020104030203" pitchFamily="2" charset="-79"/>
                </a:rPr>
                <a:t>mL </a:t>
              </a:r>
              <a:r>
                <a:rPr lang="hi-IN" sz="1200" b="1" dirty="0">
                  <a:latin typeface="Aharoni" panose="02010803020104030203" pitchFamily="2" charset="-79"/>
                </a:rPr>
                <a:t>पानी के सॉल्यूशन </a:t>
              </a:r>
              <a:r>
                <a:rPr lang="hi-IN" sz="1200" b="1" dirty="0"/>
                <a:t>को</a:t>
              </a:r>
              <a:r>
                <a:rPr lang="hi-IN" sz="1200" b="1" dirty="0">
                  <a:latin typeface="Aharoni" panose="02010803020104030203" pitchFamily="2" charset="-79"/>
                </a:rPr>
                <a:t> और दूसरी वायल में 1 </a:t>
              </a:r>
              <a:r>
                <a:rPr lang="en-IN" sz="1200" b="1" dirty="0">
                  <a:latin typeface="Aharoni" panose="02010803020104030203" pitchFamily="2" charset="-79"/>
                  <a:cs typeface="Aharoni" panose="02010803020104030203" pitchFamily="2" charset="-79"/>
                </a:rPr>
                <a:t>mL </a:t>
              </a:r>
              <a:r>
                <a:rPr lang="hi-IN" sz="1200" b="1" dirty="0">
                  <a:latin typeface="Aharoni" panose="02010803020104030203" pitchFamily="2" charset="-79"/>
                </a:rPr>
                <a:t>कंट्रोल सॉल्यूशन  </a:t>
              </a:r>
              <a:r>
                <a:rPr lang="hi-IN" sz="1200" b="1" dirty="0"/>
                <a:t>को अलग-अलग डालें।</a:t>
              </a:r>
              <a:endParaRPr lang="en-IN" sz="120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0536E6D2-6178-0A7F-9548-E9F89AB7C829}"/>
                </a:ext>
              </a:extLst>
            </p:cNvPr>
            <p:cNvSpPr txBox="1"/>
            <p:nvPr/>
          </p:nvSpPr>
          <p:spPr>
            <a:xfrm>
              <a:off x="3537870" y="1122843"/>
              <a:ext cx="1747684" cy="515288"/>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2. </a:t>
              </a:r>
              <a:r>
                <a:rPr lang="hi-IN" sz="1200" b="1" dirty="0"/>
                <a:t>दोनों वायलों में </a:t>
              </a:r>
              <a:r>
                <a:rPr lang="hi-IN" sz="1200" b="1" dirty="0">
                  <a:latin typeface="Aharoni" panose="02010803020104030203" pitchFamily="2" charset="-79"/>
                </a:rPr>
                <a:t>1 </a:t>
              </a:r>
              <a:r>
                <a:rPr lang="en-IN" sz="1200" b="1" dirty="0">
                  <a:latin typeface="Aharoni" panose="02010803020104030203" pitchFamily="2" charset="-79"/>
                  <a:cs typeface="Aharoni" panose="02010803020104030203" pitchFamily="2" charset="-79"/>
                </a:rPr>
                <a:t>mL</a:t>
              </a:r>
              <a:r>
                <a:rPr lang="hi-IN" sz="1200" b="1" dirty="0"/>
                <a:t> दिए गए </a:t>
              </a:r>
              <a:r>
                <a:rPr lang="en-IN" sz="1200" b="1" dirty="0"/>
                <a:t>reagent</a:t>
              </a:r>
              <a:r>
                <a:rPr lang="hi-IN" sz="1200" b="1" dirty="0"/>
                <a:t> को डालें</a:t>
              </a:r>
              <a:endParaRPr lang="en-IN" sz="1200" b="1" dirty="0">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D774935B-CB07-A0DE-9DEE-124DDC62FE65}"/>
                </a:ext>
              </a:extLst>
            </p:cNvPr>
            <p:cNvPicPr>
              <a:picLocks noChangeAspect="1"/>
            </p:cNvPicPr>
            <p:nvPr/>
          </p:nvPicPr>
          <p:blipFill rotWithShape="1">
            <a:blip r:embed="rId2"/>
            <a:srcRect l="9335" t="6603" r="2516" b="5341"/>
            <a:stretch/>
          </p:blipFill>
          <p:spPr>
            <a:xfrm>
              <a:off x="3200874" y="1715770"/>
              <a:ext cx="2421677" cy="1643970"/>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7" name="Picture 16">
              <a:extLst>
                <a:ext uri="{FF2B5EF4-FFF2-40B4-BE49-F238E27FC236}">
                  <a16:creationId xmlns:a16="http://schemas.microsoft.com/office/drawing/2014/main" id="{2CF89C67-9B43-E727-6A96-B871AF3CB814}"/>
                </a:ext>
              </a:extLst>
            </p:cNvPr>
            <p:cNvPicPr>
              <a:picLocks noChangeAspect="1"/>
            </p:cNvPicPr>
            <p:nvPr/>
          </p:nvPicPr>
          <p:blipFill>
            <a:blip r:embed="rId3"/>
            <a:stretch>
              <a:fillRect/>
            </a:stretch>
          </p:blipFill>
          <p:spPr>
            <a:xfrm>
              <a:off x="5792813" y="1726361"/>
              <a:ext cx="2421676" cy="1643971"/>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9" name="TextBox 18">
              <a:extLst>
                <a:ext uri="{FF2B5EF4-FFF2-40B4-BE49-F238E27FC236}">
                  <a16:creationId xmlns:a16="http://schemas.microsoft.com/office/drawing/2014/main" id="{957C7440-489C-6C5E-4D75-C79D74CB3995}"/>
                </a:ext>
              </a:extLst>
            </p:cNvPr>
            <p:cNvSpPr txBox="1"/>
            <p:nvPr/>
          </p:nvSpPr>
          <p:spPr>
            <a:xfrm>
              <a:off x="1010250" y="3537968"/>
              <a:ext cx="1715603" cy="74473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4</a:t>
              </a:r>
              <a:r>
                <a:rPr lang="hi-IN" sz="1200" dirty="0"/>
                <a:t> </a:t>
              </a:r>
              <a:r>
                <a:rPr lang="hi-IN" sz="1200" b="1" dirty="0">
                  <a:latin typeface="Aharoni" panose="02010803020104030203" pitchFamily="2" charset="-79"/>
                </a:rPr>
                <a:t>कंट्रोल सॉल्यूशन </a:t>
              </a:r>
              <a:r>
                <a:rPr lang="hi-IN" sz="1200" b="1" dirty="0"/>
                <a:t>के पूर्ण रंगहीन होने के आधार पर 5 मिनट का इंतजार करें।</a:t>
              </a:r>
              <a:endParaRPr lang="en-IN" sz="1200" b="1" dirty="0">
                <a:latin typeface="Arial" panose="020B0604020202020204" pitchFamily="34" charset="0"/>
                <a:cs typeface="Arial" panose="020B0604020202020204" pitchFamily="34" charset="0"/>
              </a:endParaRPr>
            </a:p>
          </p:txBody>
        </p:sp>
        <p:pic>
          <p:nvPicPr>
            <p:cNvPr id="21" name="Picture 20">
              <a:extLst>
                <a:ext uri="{FF2B5EF4-FFF2-40B4-BE49-F238E27FC236}">
                  <a16:creationId xmlns:a16="http://schemas.microsoft.com/office/drawing/2014/main" id="{D83C043F-0708-BA04-7A60-A22D4CB85005}"/>
                </a:ext>
              </a:extLst>
            </p:cNvPr>
            <p:cNvPicPr>
              <a:picLocks noChangeAspect="1"/>
            </p:cNvPicPr>
            <p:nvPr/>
          </p:nvPicPr>
          <p:blipFill>
            <a:blip r:embed="rId4"/>
            <a:stretch>
              <a:fillRect/>
            </a:stretch>
          </p:blipFill>
          <p:spPr>
            <a:xfrm>
              <a:off x="702529" y="4313254"/>
              <a:ext cx="2328083" cy="1706794"/>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3" name="TextBox 22">
              <a:extLst>
                <a:ext uri="{FF2B5EF4-FFF2-40B4-BE49-F238E27FC236}">
                  <a16:creationId xmlns:a16="http://schemas.microsoft.com/office/drawing/2014/main" id="{21958719-8141-D118-2B56-066F8EA1002D}"/>
                </a:ext>
              </a:extLst>
            </p:cNvPr>
            <p:cNvSpPr txBox="1"/>
            <p:nvPr/>
          </p:nvSpPr>
          <p:spPr>
            <a:xfrm>
              <a:off x="3391633" y="3464131"/>
              <a:ext cx="2155384" cy="770674"/>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5. </a:t>
              </a:r>
              <a:r>
                <a:rPr lang="hi-IN" sz="1200" b="1" dirty="0"/>
                <a:t>स्ट्रिप्स</a:t>
              </a:r>
              <a:r>
                <a:rPr lang="en-IN" sz="1200" b="1" dirty="0"/>
                <a:t> </a:t>
              </a:r>
              <a:r>
                <a:rPr lang="hi-IN" sz="1200" b="1" dirty="0"/>
                <a:t>को (</a:t>
              </a:r>
              <a:r>
                <a:rPr lang="hi-IN" sz="1200" b="1" dirty="0">
                  <a:latin typeface="Aharoni" panose="02010803020104030203" pitchFamily="2" charset="-79"/>
                </a:rPr>
                <a:t>पानी के सॉल्यूशन</a:t>
              </a:r>
              <a:r>
                <a:rPr lang="hi-IN" sz="1200" b="1" dirty="0"/>
                <a:t> और </a:t>
              </a:r>
              <a:r>
                <a:rPr lang="hi-IN" sz="1200" b="1" dirty="0">
                  <a:latin typeface="Aharoni" panose="02010803020104030203" pitchFamily="2" charset="-79"/>
                </a:rPr>
                <a:t>कंट्रोल सॉल्यूशन</a:t>
              </a:r>
              <a:r>
                <a:rPr lang="hi-IN" sz="1200" b="1" dirty="0"/>
                <a:t>) निकालें और </a:t>
              </a:r>
              <a:r>
                <a:rPr lang="hi-IN" sz="1200" b="1" dirty="0">
                  <a:latin typeface="Aharoni" panose="02010803020104030203" pitchFamily="2" charset="-79"/>
                </a:rPr>
                <a:t> टेस्ट </a:t>
              </a:r>
              <a:r>
                <a:rPr lang="hi-IN" sz="1200" b="1" dirty="0"/>
                <a:t> के रंग का नियंत्रण रंग के संदर्भ में अवलोकन करें</a:t>
              </a:r>
              <a:endParaRPr lang="en-IN" sz="1200" b="1"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F4C78694-E13E-2ED8-384F-BF91C4AF13D8}"/>
                </a:ext>
              </a:extLst>
            </p:cNvPr>
            <p:cNvSpPr txBox="1"/>
            <p:nvPr/>
          </p:nvSpPr>
          <p:spPr>
            <a:xfrm>
              <a:off x="6070046" y="3488017"/>
              <a:ext cx="1977242" cy="74473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6. </a:t>
              </a:r>
              <a:r>
                <a:rPr lang="hi-IN" sz="1200" b="1" dirty="0"/>
                <a:t>"बैक्टीरियल मात्राकरण के लिए, </a:t>
              </a:r>
              <a:r>
                <a:rPr lang="hi-IN" sz="1200" b="1" dirty="0">
                  <a:latin typeface="Aharoni" panose="02010803020104030203" pitchFamily="2" charset="-79"/>
                </a:rPr>
                <a:t>सॉल्यूशन</a:t>
              </a:r>
              <a:r>
                <a:rPr lang="hi-IN" sz="1200" b="1" dirty="0"/>
                <a:t> और स्ट्रिप के रंग की तुलना प्रदान किए गए रंग चार्ट से करें</a:t>
              </a:r>
              <a:r>
                <a:rPr lang="en-IN" sz="1200" b="1" dirty="0">
                  <a:latin typeface="Arial" panose="020B0604020202020204" pitchFamily="34" charset="0"/>
                  <a:cs typeface="Arial" panose="020B0604020202020204" pitchFamily="34" charset="0"/>
                </a:rPr>
                <a:t>.</a:t>
              </a:r>
            </a:p>
          </p:txBody>
        </p:sp>
        <p:pic>
          <p:nvPicPr>
            <p:cNvPr id="30" name="Picture 29">
              <a:extLst>
                <a:ext uri="{FF2B5EF4-FFF2-40B4-BE49-F238E27FC236}">
                  <a16:creationId xmlns:a16="http://schemas.microsoft.com/office/drawing/2014/main" id="{9333CD53-7562-70C8-4FA1-FE408BBC6A5B}"/>
                </a:ext>
              </a:extLst>
            </p:cNvPr>
            <p:cNvPicPr>
              <a:picLocks noChangeAspect="1"/>
            </p:cNvPicPr>
            <p:nvPr/>
          </p:nvPicPr>
          <p:blipFill>
            <a:blip r:embed="rId5"/>
            <a:stretch>
              <a:fillRect/>
            </a:stretch>
          </p:blipFill>
          <p:spPr>
            <a:xfrm>
              <a:off x="702529" y="1792944"/>
              <a:ext cx="2328083" cy="1566795"/>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32" name="TextBox 31">
              <a:extLst>
                <a:ext uri="{FF2B5EF4-FFF2-40B4-BE49-F238E27FC236}">
                  <a16:creationId xmlns:a16="http://schemas.microsoft.com/office/drawing/2014/main" id="{DACE18C1-E58F-6F3C-FECE-0F95651E14AF}"/>
                </a:ext>
              </a:extLst>
            </p:cNvPr>
            <p:cNvSpPr txBox="1"/>
            <p:nvPr/>
          </p:nvSpPr>
          <p:spPr>
            <a:xfrm>
              <a:off x="6006632" y="1133966"/>
              <a:ext cx="1747684" cy="511889"/>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algn="just">
                <a:lnSpc>
                  <a:spcPct val="150000"/>
                </a:lnSpc>
              </a:pPr>
              <a:r>
                <a:rPr lang="en-IN" sz="1200" b="1" dirty="0">
                  <a:latin typeface="Arial" panose="020B0604020202020204" pitchFamily="34" charset="0"/>
                  <a:cs typeface="Arial" panose="020B0604020202020204" pitchFamily="34" charset="0"/>
                </a:rPr>
                <a:t>3. </a:t>
              </a:r>
              <a:r>
                <a:rPr lang="hi-IN" sz="1200" b="1" dirty="0"/>
                <a:t>दिए गए स्ट्रिप्स को दोनों वायलों में डालें।</a:t>
              </a:r>
              <a:endParaRPr lang="en-IN" sz="1200" b="1" dirty="0"/>
            </a:p>
          </p:txBody>
        </p:sp>
        <p:pic>
          <p:nvPicPr>
            <p:cNvPr id="34" name="Picture 33">
              <a:extLst>
                <a:ext uri="{FF2B5EF4-FFF2-40B4-BE49-F238E27FC236}">
                  <a16:creationId xmlns:a16="http://schemas.microsoft.com/office/drawing/2014/main" id="{67784D86-C64D-5F68-6FE6-E797A8C4D7B6}"/>
                </a:ext>
              </a:extLst>
            </p:cNvPr>
            <p:cNvPicPr>
              <a:picLocks noChangeAspect="1"/>
            </p:cNvPicPr>
            <p:nvPr/>
          </p:nvPicPr>
          <p:blipFill>
            <a:blip r:embed="rId6"/>
            <a:stretch>
              <a:fillRect/>
            </a:stretch>
          </p:blipFill>
          <p:spPr>
            <a:xfrm>
              <a:off x="3200873" y="4313254"/>
              <a:ext cx="2421678" cy="1706794"/>
            </a:xfrm>
            <a:prstGeom prst="rect">
              <a:avLst/>
            </a:prstGeom>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38" name="TextBox 37">
              <a:extLst>
                <a:ext uri="{FF2B5EF4-FFF2-40B4-BE49-F238E27FC236}">
                  <a16:creationId xmlns:a16="http://schemas.microsoft.com/office/drawing/2014/main" id="{A4F10C40-43D2-5E32-084E-907E4F267C7E}"/>
                </a:ext>
              </a:extLst>
            </p:cNvPr>
            <p:cNvSpPr txBox="1"/>
            <p:nvPr/>
          </p:nvSpPr>
          <p:spPr>
            <a:xfrm>
              <a:off x="2442802" y="675915"/>
              <a:ext cx="3937820" cy="382403"/>
            </a:xfrm>
            <a:prstGeom prst="rect">
              <a:avLst/>
            </a:prstGeom>
            <a:noFill/>
            <a:ln w="6350">
              <a:noFill/>
            </a:ln>
            <a:effectLst>
              <a:outerShdw blurRad="44450" dist="27940" dir="5400000" algn="ctr">
                <a:srgbClr val="000000">
                  <a:alpha val="32000"/>
                </a:srgbClr>
              </a:outerShdw>
            </a:effectLst>
          </p:spPr>
          <p:txBody>
            <a:bodyPr wrap="square" rtlCol="0">
              <a:spAutoFit/>
            </a:bodyPr>
            <a:lstStyle/>
            <a:p>
              <a:pPr algn="ctr"/>
              <a:r>
                <a:rPr lang="hi-IN" sz="2400" dirty="0">
                  <a:solidFill>
                    <a:schemeClr val="tx2">
                      <a:lumMod val="90000"/>
                      <a:lumOff val="10000"/>
                    </a:schemeClr>
                  </a:solidFill>
                </a:rPr>
                <a:t>जलज्योति किट प्रक्रिया</a:t>
              </a:r>
              <a:endParaRPr lang="en-IN" sz="2100" b="1" dirty="0">
                <a:solidFill>
                  <a:schemeClr val="tx2">
                    <a:lumMod val="90000"/>
                    <a:lumOff val="10000"/>
                  </a:schemeClr>
                </a:solidFill>
                <a:latin typeface="Algerian" panose="04020705040A02060702" pitchFamily="82" charset="0"/>
              </a:endParaRPr>
            </a:p>
          </p:txBody>
        </p:sp>
        <p:sp>
          <p:nvSpPr>
            <p:cNvPr id="39" name="Rectangle 38">
              <a:extLst>
                <a:ext uri="{FF2B5EF4-FFF2-40B4-BE49-F238E27FC236}">
                  <a16:creationId xmlns:a16="http://schemas.microsoft.com/office/drawing/2014/main" id="{6E32EF65-2220-93A9-AADF-12CC05139A17}"/>
                </a:ext>
              </a:extLst>
            </p:cNvPr>
            <p:cNvSpPr/>
            <p:nvPr/>
          </p:nvSpPr>
          <p:spPr>
            <a:xfrm>
              <a:off x="471949" y="908277"/>
              <a:ext cx="8096864" cy="5041446"/>
            </a:xfrm>
            <a:prstGeom prst="rect">
              <a:avLst/>
            </a:prstGeom>
            <a:noFill/>
            <a:ln>
              <a:noFill/>
            </a:ln>
            <a:effectLst>
              <a:outerShdw blurRad="44450" dist="27940" dir="5400000" algn="ctr">
                <a:srgbClr val="000000">
                  <a:alpha val="32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350" dirty="0"/>
                <a:t> </a:t>
              </a:r>
            </a:p>
          </p:txBody>
        </p:sp>
        <p:pic>
          <p:nvPicPr>
            <p:cNvPr id="41" name="Picture 40">
              <a:extLst>
                <a:ext uri="{FF2B5EF4-FFF2-40B4-BE49-F238E27FC236}">
                  <a16:creationId xmlns:a16="http://schemas.microsoft.com/office/drawing/2014/main" id="{31CBAF92-1AAE-1F32-B547-59CD93E08C8D}"/>
                </a:ext>
              </a:extLst>
            </p:cNvPr>
            <p:cNvPicPr>
              <a:picLocks noChangeAspect="1"/>
            </p:cNvPicPr>
            <p:nvPr/>
          </p:nvPicPr>
          <p:blipFill rotWithShape="1">
            <a:blip r:embed="rId7"/>
            <a:srcRect l="7134" t="2011" r="5173" b="11013"/>
            <a:stretch/>
          </p:blipFill>
          <p:spPr>
            <a:xfrm>
              <a:off x="5849714" y="4313254"/>
              <a:ext cx="2249811" cy="1706794"/>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2" name="Rectangle 1">
              <a:extLst>
                <a:ext uri="{FF2B5EF4-FFF2-40B4-BE49-F238E27FC236}">
                  <a16:creationId xmlns:a16="http://schemas.microsoft.com/office/drawing/2014/main" id="{A5B82F07-E567-575A-CAFA-836CB9C82F72}"/>
                </a:ext>
              </a:extLst>
            </p:cNvPr>
            <p:cNvSpPr/>
            <p:nvPr/>
          </p:nvSpPr>
          <p:spPr>
            <a:xfrm>
              <a:off x="544656" y="687162"/>
              <a:ext cx="7885354" cy="547085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grpSp>
    </p:spTree>
    <p:extLst>
      <p:ext uri="{BB962C8B-B14F-4D97-AF65-F5344CB8AC3E}">
        <p14:creationId xmlns:p14="http://schemas.microsoft.com/office/powerpoint/2010/main" val="3683691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92000">
              <a:srgbClr val="FCEDE4"/>
            </a:gs>
            <a:gs pos="11000">
              <a:schemeClr val="accent2">
                <a:lumMod val="20000"/>
                <a:lumOff val="80000"/>
              </a:schemeClr>
            </a:gs>
            <a:gs pos="0">
              <a:schemeClr val="accent2">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E5BE3CD-1211-91D9-2786-B53ED3CD7515}"/>
              </a:ext>
            </a:extLst>
          </p:cNvPr>
          <p:cNvSpPr/>
          <p:nvPr/>
        </p:nvSpPr>
        <p:spPr>
          <a:xfrm>
            <a:off x="304800" y="1"/>
            <a:ext cx="11474245" cy="6855934"/>
          </a:xfrm>
          <a:prstGeom prst="rect">
            <a:avLst/>
          </a:prstGeom>
          <a:no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0" name="TextBox 39">
            <a:extLst>
              <a:ext uri="{FF2B5EF4-FFF2-40B4-BE49-F238E27FC236}">
                <a16:creationId xmlns:a16="http://schemas.microsoft.com/office/drawing/2014/main" id="{A72D1911-17A1-AFFE-41CB-1185BA2C4EA5}"/>
              </a:ext>
            </a:extLst>
          </p:cNvPr>
          <p:cNvSpPr txBox="1"/>
          <p:nvPr/>
        </p:nvSpPr>
        <p:spPr>
          <a:xfrm>
            <a:off x="7972808" y="2395484"/>
            <a:ext cx="1140394"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ln w="0"/>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rPr>
              <a:t>No bacteria</a:t>
            </a:r>
          </a:p>
        </p:txBody>
      </p:sp>
      <p:sp>
        <p:nvSpPr>
          <p:cNvPr id="43" name="TextBox 42">
            <a:extLst>
              <a:ext uri="{FF2B5EF4-FFF2-40B4-BE49-F238E27FC236}">
                <a16:creationId xmlns:a16="http://schemas.microsoft.com/office/drawing/2014/main" id="{2D8DEBC9-3FD8-0FC7-54D1-34D31C55EB85}"/>
              </a:ext>
            </a:extLst>
          </p:cNvPr>
          <p:cNvSpPr txBox="1"/>
          <p:nvPr/>
        </p:nvSpPr>
        <p:spPr>
          <a:xfrm>
            <a:off x="7745417" y="3354928"/>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50-500 CFU/ml</a:t>
            </a:r>
          </a:p>
        </p:txBody>
      </p:sp>
      <p:sp>
        <p:nvSpPr>
          <p:cNvPr id="49" name="TextBox 48">
            <a:extLst>
              <a:ext uri="{FF2B5EF4-FFF2-40B4-BE49-F238E27FC236}">
                <a16:creationId xmlns:a16="http://schemas.microsoft.com/office/drawing/2014/main" id="{C94A1D83-AF2E-3BFD-3900-861C0FA19058}"/>
              </a:ext>
            </a:extLst>
          </p:cNvPr>
          <p:cNvSpPr txBox="1"/>
          <p:nvPr/>
        </p:nvSpPr>
        <p:spPr>
          <a:xfrm>
            <a:off x="7745417" y="4294861"/>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3</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0" name="TextBox 49">
            <a:extLst>
              <a:ext uri="{FF2B5EF4-FFF2-40B4-BE49-F238E27FC236}">
                <a16:creationId xmlns:a16="http://schemas.microsoft.com/office/drawing/2014/main" id="{3F51557E-F53C-741D-9A1E-0D33A668BB5A}"/>
              </a:ext>
            </a:extLst>
          </p:cNvPr>
          <p:cNvSpPr txBox="1"/>
          <p:nvPr/>
        </p:nvSpPr>
        <p:spPr>
          <a:xfrm>
            <a:off x="7745417" y="5194508"/>
            <a:ext cx="1595177"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6</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8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1" name="TextBox 50">
            <a:extLst>
              <a:ext uri="{FF2B5EF4-FFF2-40B4-BE49-F238E27FC236}">
                <a16:creationId xmlns:a16="http://schemas.microsoft.com/office/drawing/2014/main" id="{296EEAD0-A58B-D57C-7AD3-2EAF408511CC}"/>
              </a:ext>
            </a:extLst>
          </p:cNvPr>
          <p:cNvSpPr txBox="1"/>
          <p:nvPr/>
        </p:nvSpPr>
        <p:spPr>
          <a:xfrm>
            <a:off x="2218824" y="2395487"/>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पीने के पानी के लिए उपयुक्त।</a:t>
            </a:r>
            <a:endParaRPr lang="en-IN" sz="1350" b="1"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3" name="TextBox 52">
            <a:extLst>
              <a:ext uri="{FF2B5EF4-FFF2-40B4-BE49-F238E27FC236}">
                <a16:creationId xmlns:a16="http://schemas.microsoft.com/office/drawing/2014/main" id="{94F25F03-25AE-5807-F60C-A208D58F0504}"/>
              </a:ext>
            </a:extLst>
          </p:cNvPr>
          <p:cNvSpPr txBox="1"/>
          <p:nvPr/>
        </p:nvSpPr>
        <p:spPr>
          <a:xfrm>
            <a:off x="2218824" y="3213784"/>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नहाने  लेने या सफाई के लिए उपयुक्त</a:t>
            </a:r>
            <a:endParaRPr lang="en-IN" sz="1350" b="1"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4" name="TextBox 53">
            <a:extLst>
              <a:ext uri="{FF2B5EF4-FFF2-40B4-BE49-F238E27FC236}">
                <a16:creationId xmlns:a16="http://schemas.microsoft.com/office/drawing/2014/main" id="{D9BF3446-7A8F-C314-7B11-7E85A1580813}"/>
              </a:ext>
            </a:extLst>
          </p:cNvPr>
          <p:cNvSpPr txBox="1"/>
          <p:nvPr/>
        </p:nvSpPr>
        <p:spPr>
          <a:xfrm>
            <a:off x="2223745" y="4153716"/>
            <a:ext cx="2194805" cy="523220"/>
          </a:xfrm>
          <a:prstGeom prst="rect">
            <a:avLst/>
          </a:prstGeom>
          <a:noFill/>
          <a:ln w="19050">
            <a:solidFill>
              <a:schemeClr val="tx1"/>
            </a:solidFill>
          </a:ln>
        </p:spPr>
        <p:txBody>
          <a:bodyPr wrap="square" rtlCol="0">
            <a:spAutoFit/>
          </a:bodyPr>
          <a:lstStyle/>
          <a:p>
            <a:pPr algn="ctr"/>
            <a:r>
              <a:rPr lang="en-IN" sz="1400" dirty="0">
                <a:solidFill>
                  <a:schemeClr val="tx2">
                    <a:lumMod val="90000"/>
                    <a:lumOff val="10000"/>
                  </a:schemeClr>
                </a:solidFill>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क्लोरीनेशन आवश्यक है (2-4 मिग्रा/लीटर </a:t>
            </a:r>
            <a:r>
              <a:rPr lang="en-IN" sz="1400" dirty="0">
                <a:solidFill>
                  <a:schemeClr val="tx2">
                    <a:lumMod val="90000"/>
                    <a:lumOff val="10000"/>
                  </a:schemeClr>
                </a:solidFill>
              </a:rPr>
              <a:t>NaOCl)</a:t>
            </a:r>
            <a:endParaRPr lang="en-IN" sz="1400"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5" name="TextBox 54">
            <a:extLst>
              <a:ext uri="{FF2B5EF4-FFF2-40B4-BE49-F238E27FC236}">
                <a16:creationId xmlns:a16="http://schemas.microsoft.com/office/drawing/2014/main" id="{FE36A8F6-B33F-4E8F-88DC-84BB48A0705D}"/>
              </a:ext>
            </a:extLst>
          </p:cNvPr>
          <p:cNvSpPr txBox="1"/>
          <p:nvPr/>
        </p:nvSpPr>
        <p:spPr>
          <a:xfrm>
            <a:off x="2218824" y="5053365"/>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क्लोरीनेशन आवश्यक है (</a:t>
            </a:r>
            <a:r>
              <a:rPr lang="en-IN" sz="1400" dirty="0">
                <a:solidFill>
                  <a:schemeClr val="tx2">
                    <a:lumMod val="90000"/>
                    <a:lumOff val="10000"/>
                  </a:schemeClr>
                </a:solidFill>
              </a:rPr>
              <a:t>30</a:t>
            </a:r>
            <a:r>
              <a:rPr lang="hi-IN" sz="1400" dirty="0">
                <a:solidFill>
                  <a:schemeClr val="tx2">
                    <a:lumMod val="90000"/>
                    <a:lumOff val="10000"/>
                  </a:schemeClr>
                </a:solidFill>
              </a:rPr>
              <a:t> मिग्रा/लीटर </a:t>
            </a:r>
            <a:r>
              <a:rPr lang="en-IN" sz="1400" dirty="0">
                <a:solidFill>
                  <a:schemeClr val="tx2">
                    <a:lumMod val="90000"/>
                    <a:lumOff val="10000"/>
                  </a:schemeClr>
                </a:solidFill>
              </a:rPr>
              <a:t>NaOCl)</a:t>
            </a:r>
            <a:endParaRPr lang="en-IN" sz="1350" dirty="0">
              <a:solidFill>
                <a:schemeClr val="tx2">
                  <a:lumMod val="90000"/>
                  <a:lumOff val="10000"/>
                </a:schemeClr>
              </a:solidFill>
              <a:latin typeface="Cambria" panose="02040503050406030204" pitchFamily="18" charset="0"/>
              <a:ea typeface="Cambria" panose="02040503050406030204" pitchFamily="18" charset="0"/>
            </a:endParaRPr>
          </a:p>
        </p:txBody>
      </p:sp>
      <p:pic>
        <p:nvPicPr>
          <p:cNvPr id="32" name="Picture 31" descr="A row of test tubes with different colored liquids&#10;&#10;Description automatically generated">
            <a:extLst>
              <a:ext uri="{FF2B5EF4-FFF2-40B4-BE49-F238E27FC236}">
                <a16:creationId xmlns:a16="http://schemas.microsoft.com/office/drawing/2014/main" id="{B1D68229-5B77-5863-4B89-D5E9C0DBADE4}"/>
              </a:ext>
            </a:extLst>
          </p:cNvPr>
          <p:cNvPicPr>
            <a:picLocks noChangeAspect="1"/>
          </p:cNvPicPr>
          <p:nvPr/>
        </p:nvPicPr>
        <p:blipFill rotWithShape="1">
          <a:blip r:embed="rId3">
            <a:extLst>
              <a:ext uri="{28A0092B-C50C-407E-A947-70E740481C1C}">
                <a14:useLocalDpi xmlns:a14="http://schemas.microsoft.com/office/drawing/2010/main" val="0"/>
              </a:ext>
            </a:extLst>
          </a:blip>
          <a:srcRect l="77008" t="35103" r="13467" b="41134"/>
          <a:stretch/>
        </p:blipFill>
        <p:spPr>
          <a:xfrm rot="16200000">
            <a:off x="4885335" y="3837850"/>
            <a:ext cx="702262" cy="1290413"/>
          </a:xfrm>
          <a:prstGeom prst="rect">
            <a:avLst/>
          </a:prstGeom>
        </p:spPr>
      </p:pic>
      <p:pic>
        <p:nvPicPr>
          <p:cNvPr id="34" name="Picture 33" descr="A group of test tubes with different colored liquids&#10;&#10;Description automatically generated">
            <a:extLst>
              <a:ext uri="{FF2B5EF4-FFF2-40B4-BE49-F238E27FC236}">
                <a16:creationId xmlns:a16="http://schemas.microsoft.com/office/drawing/2014/main" id="{AEC6FF1E-A5FD-6E9A-7623-27CC6B5F6039}"/>
              </a:ext>
            </a:extLst>
          </p:cNvPr>
          <p:cNvPicPr>
            <a:picLocks noChangeAspect="1"/>
          </p:cNvPicPr>
          <p:nvPr/>
        </p:nvPicPr>
        <p:blipFill rotWithShape="1">
          <a:blip r:embed="rId4">
            <a:extLst>
              <a:ext uri="{28A0092B-C50C-407E-A947-70E740481C1C}">
                <a14:useLocalDpi xmlns:a14="http://schemas.microsoft.com/office/drawing/2010/main" val="0"/>
              </a:ext>
            </a:extLst>
          </a:blip>
          <a:srcRect l="71888" t="6051" r="18931" b="70843"/>
          <a:stretch/>
        </p:blipFill>
        <p:spPr>
          <a:xfrm rot="16200000">
            <a:off x="4885675" y="4737838"/>
            <a:ext cx="702262" cy="1289733"/>
          </a:xfrm>
          <a:prstGeom prst="rect">
            <a:avLst/>
          </a:prstGeom>
        </p:spPr>
      </p:pic>
      <p:pic>
        <p:nvPicPr>
          <p:cNvPr id="35" name="Picture 34">
            <a:extLst>
              <a:ext uri="{FF2B5EF4-FFF2-40B4-BE49-F238E27FC236}">
                <a16:creationId xmlns:a16="http://schemas.microsoft.com/office/drawing/2014/main" id="{2F68D265-F6F0-D8F1-BDC0-388B57635446}"/>
              </a:ext>
            </a:extLst>
          </p:cNvPr>
          <p:cNvPicPr>
            <a:picLocks noChangeAspect="1"/>
          </p:cNvPicPr>
          <p:nvPr/>
        </p:nvPicPr>
        <p:blipFill rotWithShape="1">
          <a:blip r:embed="rId5">
            <a:extLst>
              <a:ext uri="{28A0092B-C50C-407E-A947-70E740481C1C}">
                <a14:useLocalDpi xmlns:a14="http://schemas.microsoft.com/office/drawing/2010/main" val="0"/>
              </a:ext>
            </a:extLst>
          </a:blip>
          <a:srcRect l="37778" t="27774" r="40091" b="64031"/>
          <a:stretch/>
        </p:blipFill>
        <p:spPr>
          <a:xfrm rot="10800000">
            <a:off x="4590733" y="3191992"/>
            <a:ext cx="1290415" cy="702263"/>
          </a:xfrm>
          <a:prstGeom prst="rect">
            <a:avLst/>
          </a:prstGeom>
        </p:spPr>
      </p:pic>
      <p:pic>
        <p:nvPicPr>
          <p:cNvPr id="37" name="Picture 36" descr="A row of test tubes&#10;&#10;Description automatically generated">
            <a:extLst>
              <a:ext uri="{FF2B5EF4-FFF2-40B4-BE49-F238E27FC236}">
                <a16:creationId xmlns:a16="http://schemas.microsoft.com/office/drawing/2014/main" id="{F4C5527E-8EB3-22EF-DA55-830BA238C940}"/>
              </a:ext>
            </a:extLst>
          </p:cNvPr>
          <p:cNvPicPr>
            <a:picLocks noChangeAspect="1"/>
          </p:cNvPicPr>
          <p:nvPr/>
        </p:nvPicPr>
        <p:blipFill rotWithShape="1">
          <a:blip r:embed="rId6">
            <a:extLst>
              <a:ext uri="{28A0092B-C50C-407E-A947-70E740481C1C}">
                <a14:useLocalDpi xmlns:a14="http://schemas.microsoft.com/office/drawing/2010/main" val="0"/>
              </a:ext>
            </a:extLst>
          </a:blip>
          <a:srcRect l="51525" t="43150" r="28247" b="49092"/>
          <a:stretch/>
        </p:blipFill>
        <p:spPr>
          <a:xfrm rot="10800000">
            <a:off x="4590731" y="2250316"/>
            <a:ext cx="1310112" cy="733661"/>
          </a:xfrm>
          <a:prstGeom prst="rect">
            <a:avLst/>
          </a:prstGeom>
        </p:spPr>
      </p:pic>
      <p:grpSp>
        <p:nvGrpSpPr>
          <p:cNvPr id="69" name="Group 68">
            <a:extLst>
              <a:ext uri="{FF2B5EF4-FFF2-40B4-BE49-F238E27FC236}">
                <a16:creationId xmlns:a16="http://schemas.microsoft.com/office/drawing/2014/main" id="{A167CB09-4FEC-925E-DCB3-4F7C3D8F3D2B}"/>
              </a:ext>
            </a:extLst>
          </p:cNvPr>
          <p:cNvGrpSpPr/>
          <p:nvPr/>
        </p:nvGrpSpPr>
        <p:grpSpPr>
          <a:xfrm>
            <a:off x="5389372" y="736912"/>
            <a:ext cx="1489113" cy="652206"/>
            <a:chOff x="3981583" y="344543"/>
            <a:chExt cx="1813103" cy="731383"/>
          </a:xfrm>
        </p:grpSpPr>
        <p:sp>
          <p:nvSpPr>
            <p:cNvPr id="39" name="TextBox 38">
              <a:extLst>
                <a:ext uri="{FF2B5EF4-FFF2-40B4-BE49-F238E27FC236}">
                  <a16:creationId xmlns:a16="http://schemas.microsoft.com/office/drawing/2014/main" id="{73C87E8E-C8B7-BF8B-E4A8-4FF73162B304}"/>
                </a:ext>
              </a:extLst>
            </p:cNvPr>
            <p:cNvSpPr txBox="1"/>
            <p:nvPr/>
          </p:nvSpPr>
          <p:spPr>
            <a:xfrm>
              <a:off x="3981583" y="344543"/>
              <a:ext cx="1813103" cy="379654"/>
            </a:xfrm>
            <a:prstGeom prst="rect">
              <a:avLst/>
            </a:prstGeom>
            <a:noFill/>
          </p:spPr>
          <p:txBody>
            <a:bodyPr wrap="square" rtlCol="0">
              <a:spAutoFit/>
            </a:bodyPr>
            <a:lstStyle/>
            <a:p>
              <a:r>
                <a:rPr lang="hi-IN" sz="1600" b="1" dirty="0">
                  <a:solidFill>
                    <a:schemeClr val="tx2">
                      <a:lumMod val="75000"/>
                      <a:lumOff val="25000"/>
                    </a:schemeClr>
                  </a:solidFill>
                  <a:latin typeface="Aharoni" panose="02010803020104030203" pitchFamily="2" charset="-79"/>
                </a:rPr>
                <a:t>कंट्रोल स्ट्रिप</a:t>
              </a:r>
              <a:endParaRPr lang="en-IN" sz="1600" b="1" dirty="0">
                <a:solidFill>
                  <a:schemeClr val="tx2">
                    <a:lumMod val="75000"/>
                    <a:lumOff val="25000"/>
                  </a:schemeClr>
                </a:solidFill>
                <a:latin typeface="Cambria" panose="02040503050406030204" pitchFamily="18" charset="0"/>
                <a:ea typeface="Cambria" panose="02040503050406030204" pitchFamily="18" charset="0"/>
              </a:endParaRPr>
            </a:p>
          </p:txBody>
        </p:sp>
        <p:pic>
          <p:nvPicPr>
            <p:cNvPr id="16" name="Picture 15">
              <a:extLst>
                <a:ext uri="{FF2B5EF4-FFF2-40B4-BE49-F238E27FC236}">
                  <a16:creationId xmlns:a16="http://schemas.microsoft.com/office/drawing/2014/main" id="{827CA660-7E99-C405-26A5-E00A89B0806C}"/>
                </a:ext>
              </a:extLst>
            </p:cNvPr>
            <p:cNvPicPr>
              <a:picLocks noChangeAspect="1"/>
            </p:cNvPicPr>
            <p:nvPr/>
          </p:nvPicPr>
          <p:blipFill>
            <a:blip r:embed="rId7"/>
            <a:stretch>
              <a:fillRect/>
            </a:stretch>
          </p:blipFill>
          <p:spPr>
            <a:xfrm>
              <a:off x="4018492" y="706594"/>
              <a:ext cx="1321927" cy="369332"/>
            </a:xfrm>
            <a:prstGeom prst="rect">
              <a:avLst/>
            </a:prstGeom>
          </p:spPr>
        </p:pic>
      </p:grpSp>
      <p:sp>
        <p:nvSpPr>
          <p:cNvPr id="21" name="TextBox 20">
            <a:extLst>
              <a:ext uri="{FF2B5EF4-FFF2-40B4-BE49-F238E27FC236}">
                <a16:creationId xmlns:a16="http://schemas.microsoft.com/office/drawing/2014/main" id="{35413F59-3DF5-7C70-CCDB-4EB2347C67A8}"/>
              </a:ext>
            </a:extLst>
          </p:cNvPr>
          <p:cNvSpPr txBox="1"/>
          <p:nvPr/>
        </p:nvSpPr>
        <p:spPr>
          <a:xfrm>
            <a:off x="4726484" y="6137138"/>
            <a:ext cx="1053933" cy="307777"/>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5 मिनट</a:t>
            </a:r>
            <a:endPar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grpSp>
        <p:nvGrpSpPr>
          <p:cNvPr id="67" name="Group 66">
            <a:extLst>
              <a:ext uri="{FF2B5EF4-FFF2-40B4-BE49-F238E27FC236}">
                <a16:creationId xmlns:a16="http://schemas.microsoft.com/office/drawing/2014/main" id="{93511E71-3274-1B11-922C-958E94439711}"/>
              </a:ext>
            </a:extLst>
          </p:cNvPr>
          <p:cNvGrpSpPr/>
          <p:nvPr/>
        </p:nvGrpSpPr>
        <p:grpSpPr>
          <a:xfrm>
            <a:off x="2682414" y="6092753"/>
            <a:ext cx="1640605" cy="414536"/>
            <a:chOff x="798539" y="5887714"/>
            <a:chExt cx="1997556" cy="406763"/>
          </a:xfrm>
        </p:grpSpPr>
        <p:sp>
          <p:nvSpPr>
            <p:cNvPr id="44" name="Rectangle: Rounded Corners 43">
              <a:extLst>
                <a:ext uri="{FF2B5EF4-FFF2-40B4-BE49-F238E27FC236}">
                  <a16:creationId xmlns:a16="http://schemas.microsoft.com/office/drawing/2014/main" id="{23842E7E-FDBB-10E5-3042-96ECFA05D812}"/>
                </a:ext>
              </a:extLst>
            </p:cNvPr>
            <p:cNvSpPr/>
            <p:nvPr/>
          </p:nvSpPr>
          <p:spPr>
            <a:xfrm>
              <a:off x="798539" y="5887714"/>
              <a:ext cx="1997556" cy="406763"/>
            </a:xfrm>
            <a:prstGeom prst="roundRect">
              <a:avLst/>
            </a:prstGeom>
            <a:solidFill>
              <a:srgbClr val="FDF5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2" name="TextBox 21">
              <a:extLst>
                <a:ext uri="{FF2B5EF4-FFF2-40B4-BE49-F238E27FC236}">
                  <a16:creationId xmlns:a16="http://schemas.microsoft.com/office/drawing/2014/main" id="{0567C98D-094D-C307-3267-E852B92ACCD7}"/>
                </a:ext>
              </a:extLst>
            </p:cNvPr>
            <p:cNvSpPr txBox="1"/>
            <p:nvPr/>
          </p:nvSpPr>
          <p:spPr>
            <a:xfrm>
              <a:off x="798539" y="5924993"/>
              <a:ext cx="1982163" cy="332206"/>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600" dirty="0">
                  <a:solidFill>
                    <a:schemeClr val="tx2">
                      <a:lumMod val="90000"/>
                      <a:lumOff val="10000"/>
                    </a:schemeClr>
                  </a:solidFill>
                </a:rPr>
                <a:t>प्रतिक्रिया समय</a:t>
              </a:r>
              <a:endParaRPr lang="en-IN" sz="150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grpSp>
      <p:sp>
        <p:nvSpPr>
          <p:cNvPr id="23" name="TextBox 22">
            <a:extLst>
              <a:ext uri="{FF2B5EF4-FFF2-40B4-BE49-F238E27FC236}">
                <a16:creationId xmlns:a16="http://schemas.microsoft.com/office/drawing/2014/main" id="{CAC8E3D5-6667-C8CD-00C4-A8DCD42DA79E}"/>
              </a:ext>
            </a:extLst>
          </p:cNvPr>
          <p:cNvSpPr txBox="1"/>
          <p:nvPr/>
        </p:nvSpPr>
        <p:spPr>
          <a:xfrm>
            <a:off x="6109424" y="6137138"/>
            <a:ext cx="1397455" cy="307777"/>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सूखने के बाद</a:t>
            </a:r>
            <a:endPar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pic>
        <p:nvPicPr>
          <p:cNvPr id="13" name="Picture 12">
            <a:extLst>
              <a:ext uri="{FF2B5EF4-FFF2-40B4-BE49-F238E27FC236}">
                <a16:creationId xmlns:a16="http://schemas.microsoft.com/office/drawing/2014/main" id="{E4B6CE7C-D70B-8FCA-4E7A-4441241B7706}"/>
              </a:ext>
            </a:extLst>
          </p:cNvPr>
          <p:cNvPicPr>
            <a:picLocks noChangeAspect="1"/>
          </p:cNvPicPr>
          <p:nvPr/>
        </p:nvPicPr>
        <p:blipFill>
          <a:blip r:embed="rId8"/>
          <a:stretch>
            <a:fillRect/>
          </a:stretch>
        </p:blipFill>
        <p:spPr>
          <a:xfrm>
            <a:off x="6253670" y="5205732"/>
            <a:ext cx="1070862" cy="353945"/>
          </a:xfrm>
          <a:prstGeom prst="rect">
            <a:avLst/>
          </a:prstGeom>
        </p:spPr>
      </p:pic>
      <p:pic>
        <p:nvPicPr>
          <p:cNvPr id="27" name="Picture 26">
            <a:extLst>
              <a:ext uri="{FF2B5EF4-FFF2-40B4-BE49-F238E27FC236}">
                <a16:creationId xmlns:a16="http://schemas.microsoft.com/office/drawing/2014/main" id="{FE520F0A-4D2C-99E7-A38B-9EA6F49DC2C3}"/>
              </a:ext>
            </a:extLst>
          </p:cNvPr>
          <p:cNvPicPr>
            <a:picLocks noChangeAspect="1"/>
          </p:cNvPicPr>
          <p:nvPr/>
        </p:nvPicPr>
        <p:blipFill>
          <a:blip r:embed="rId9"/>
          <a:stretch>
            <a:fillRect/>
          </a:stretch>
        </p:blipFill>
        <p:spPr>
          <a:xfrm>
            <a:off x="6230460" y="4306084"/>
            <a:ext cx="1070862" cy="353945"/>
          </a:xfrm>
          <a:prstGeom prst="rect">
            <a:avLst/>
          </a:prstGeom>
        </p:spPr>
      </p:pic>
      <p:pic>
        <p:nvPicPr>
          <p:cNvPr id="48" name="Picture 47">
            <a:extLst>
              <a:ext uri="{FF2B5EF4-FFF2-40B4-BE49-F238E27FC236}">
                <a16:creationId xmlns:a16="http://schemas.microsoft.com/office/drawing/2014/main" id="{93E3E2BC-8141-FD62-9B92-593153D3C9A7}"/>
              </a:ext>
            </a:extLst>
          </p:cNvPr>
          <p:cNvPicPr>
            <a:picLocks noChangeAspect="1"/>
          </p:cNvPicPr>
          <p:nvPr/>
        </p:nvPicPr>
        <p:blipFill>
          <a:blip r:embed="rId10"/>
          <a:stretch>
            <a:fillRect/>
          </a:stretch>
        </p:blipFill>
        <p:spPr>
          <a:xfrm>
            <a:off x="6230462" y="3366963"/>
            <a:ext cx="1061705" cy="352322"/>
          </a:xfrm>
          <a:prstGeom prst="rect">
            <a:avLst/>
          </a:prstGeom>
        </p:spPr>
      </p:pic>
      <p:pic>
        <p:nvPicPr>
          <p:cNvPr id="30" name="Picture 29">
            <a:extLst>
              <a:ext uri="{FF2B5EF4-FFF2-40B4-BE49-F238E27FC236}">
                <a16:creationId xmlns:a16="http://schemas.microsoft.com/office/drawing/2014/main" id="{C59D7585-F0E3-A7A0-3F20-4DBD857511B4}"/>
              </a:ext>
            </a:extLst>
          </p:cNvPr>
          <p:cNvPicPr>
            <a:picLocks noChangeAspect="1"/>
          </p:cNvPicPr>
          <p:nvPr/>
        </p:nvPicPr>
        <p:blipFill>
          <a:blip r:embed="rId11"/>
          <a:stretch>
            <a:fillRect/>
          </a:stretch>
        </p:blipFill>
        <p:spPr>
          <a:xfrm>
            <a:off x="6230461" y="2406708"/>
            <a:ext cx="1070862" cy="353945"/>
          </a:xfrm>
          <a:prstGeom prst="rect">
            <a:avLst/>
          </a:prstGeom>
        </p:spPr>
      </p:pic>
      <p:sp>
        <p:nvSpPr>
          <p:cNvPr id="33" name="Arrow: Right 32">
            <a:extLst>
              <a:ext uri="{FF2B5EF4-FFF2-40B4-BE49-F238E27FC236}">
                <a16:creationId xmlns:a16="http://schemas.microsoft.com/office/drawing/2014/main" id="{0B179B57-4E35-BC5F-9572-C5C663FD7730}"/>
              </a:ext>
            </a:extLst>
          </p:cNvPr>
          <p:cNvSpPr/>
          <p:nvPr/>
        </p:nvSpPr>
        <p:spPr>
          <a:xfrm flipH="1" flipV="1">
            <a:off x="7416289" y="2553259"/>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36" name="Arrow: Right 35">
            <a:extLst>
              <a:ext uri="{FF2B5EF4-FFF2-40B4-BE49-F238E27FC236}">
                <a16:creationId xmlns:a16="http://schemas.microsoft.com/office/drawing/2014/main" id="{594AF79D-EE05-47E7-3AE2-2F779D25797B}"/>
              </a:ext>
            </a:extLst>
          </p:cNvPr>
          <p:cNvSpPr/>
          <p:nvPr/>
        </p:nvSpPr>
        <p:spPr>
          <a:xfrm flipH="1" flipV="1">
            <a:off x="7416289" y="4452635"/>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1" name="Arrow: Right 40">
            <a:extLst>
              <a:ext uri="{FF2B5EF4-FFF2-40B4-BE49-F238E27FC236}">
                <a16:creationId xmlns:a16="http://schemas.microsoft.com/office/drawing/2014/main" id="{8996AA2C-9018-D3D3-0ECB-CC123FA23E50}"/>
              </a:ext>
            </a:extLst>
          </p:cNvPr>
          <p:cNvSpPr/>
          <p:nvPr/>
        </p:nvSpPr>
        <p:spPr>
          <a:xfrm flipH="1" flipV="1">
            <a:off x="7416289" y="3512702"/>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2" name="Arrow: Right 41">
            <a:extLst>
              <a:ext uri="{FF2B5EF4-FFF2-40B4-BE49-F238E27FC236}">
                <a16:creationId xmlns:a16="http://schemas.microsoft.com/office/drawing/2014/main" id="{C5401293-2C39-AA54-9D83-AF61148384AA}"/>
              </a:ext>
            </a:extLst>
          </p:cNvPr>
          <p:cNvSpPr/>
          <p:nvPr/>
        </p:nvSpPr>
        <p:spPr>
          <a:xfrm flipH="1" flipV="1">
            <a:off x="7416287" y="5352283"/>
            <a:ext cx="192358" cy="6084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5" name="Arrow: Right 44">
            <a:extLst>
              <a:ext uri="{FF2B5EF4-FFF2-40B4-BE49-F238E27FC236}">
                <a16:creationId xmlns:a16="http://schemas.microsoft.com/office/drawing/2014/main" id="{2E10F04D-D87A-BB81-8D2B-48377147736A}"/>
              </a:ext>
            </a:extLst>
          </p:cNvPr>
          <p:cNvSpPr/>
          <p:nvPr/>
        </p:nvSpPr>
        <p:spPr>
          <a:xfrm flipV="1">
            <a:off x="4487523" y="6262711"/>
            <a:ext cx="244341" cy="46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6" name="Arrow: Down 45">
            <a:extLst>
              <a:ext uri="{FF2B5EF4-FFF2-40B4-BE49-F238E27FC236}">
                <a16:creationId xmlns:a16="http://schemas.microsoft.com/office/drawing/2014/main" id="{41A7BBC1-BCDB-218F-5423-D2AA192BF002}"/>
              </a:ext>
            </a:extLst>
          </p:cNvPr>
          <p:cNvSpPr/>
          <p:nvPr/>
        </p:nvSpPr>
        <p:spPr>
          <a:xfrm>
            <a:off x="5183118" y="5867002"/>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7" name="Arrow: Down 46">
            <a:extLst>
              <a:ext uri="{FF2B5EF4-FFF2-40B4-BE49-F238E27FC236}">
                <a16:creationId xmlns:a16="http://schemas.microsoft.com/office/drawing/2014/main" id="{1FBC265F-C00F-DD68-5EBE-1991067515C6}"/>
              </a:ext>
            </a:extLst>
          </p:cNvPr>
          <p:cNvSpPr/>
          <p:nvPr/>
        </p:nvSpPr>
        <p:spPr>
          <a:xfrm>
            <a:off x="6737818" y="5837819"/>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59" name="Callout: Down Arrow 58">
            <a:extLst>
              <a:ext uri="{FF2B5EF4-FFF2-40B4-BE49-F238E27FC236}">
                <a16:creationId xmlns:a16="http://schemas.microsoft.com/office/drawing/2014/main" id="{D39255FD-9DCF-81A3-1693-7E60ACF5AB9F}"/>
              </a:ext>
            </a:extLst>
          </p:cNvPr>
          <p:cNvSpPr/>
          <p:nvPr/>
        </p:nvSpPr>
        <p:spPr>
          <a:xfrm>
            <a:off x="7594477" y="1566737"/>
            <a:ext cx="1721627" cy="646822"/>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60" name="Callout: Down Arrow 59">
            <a:extLst>
              <a:ext uri="{FF2B5EF4-FFF2-40B4-BE49-F238E27FC236}">
                <a16:creationId xmlns:a16="http://schemas.microsoft.com/office/drawing/2014/main" id="{76F74FE0-9057-4BD7-1049-28E9571F95A3}"/>
              </a:ext>
            </a:extLst>
          </p:cNvPr>
          <p:cNvSpPr/>
          <p:nvPr/>
        </p:nvSpPr>
        <p:spPr>
          <a:xfrm>
            <a:off x="6117537" y="1556177"/>
            <a:ext cx="1289416" cy="672856"/>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61" name="Callout: Down Arrow 60">
            <a:extLst>
              <a:ext uri="{FF2B5EF4-FFF2-40B4-BE49-F238E27FC236}">
                <a16:creationId xmlns:a16="http://schemas.microsoft.com/office/drawing/2014/main" id="{497806C0-41BB-7B89-2286-C8963182DFCC}"/>
              </a:ext>
            </a:extLst>
          </p:cNvPr>
          <p:cNvSpPr/>
          <p:nvPr/>
        </p:nvSpPr>
        <p:spPr>
          <a:xfrm>
            <a:off x="4487523" y="1571758"/>
            <a:ext cx="1445303" cy="651144"/>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58" name="Callout: Down Arrow 57">
            <a:extLst>
              <a:ext uri="{FF2B5EF4-FFF2-40B4-BE49-F238E27FC236}">
                <a16:creationId xmlns:a16="http://schemas.microsoft.com/office/drawing/2014/main" id="{494EAAE4-E232-10B7-1D05-B6DF119867F8}"/>
              </a:ext>
            </a:extLst>
          </p:cNvPr>
          <p:cNvSpPr/>
          <p:nvPr/>
        </p:nvSpPr>
        <p:spPr>
          <a:xfrm>
            <a:off x="2549731" y="1566496"/>
            <a:ext cx="1662051" cy="665662"/>
          </a:xfrm>
          <a:prstGeom prst="downArrowCallout">
            <a:avLst/>
          </a:prstGeom>
          <a:noFill/>
          <a:ln>
            <a:solidFill>
              <a:schemeClr val="tx2">
                <a:lumMod val="75000"/>
                <a:lumOff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ln>
                <a:solidFill>
                  <a:schemeClr val="accent2">
                    <a:lumMod val="20000"/>
                    <a:lumOff val="80000"/>
                  </a:schemeClr>
                </a:solidFill>
              </a:ln>
            </a:endParaRPr>
          </a:p>
        </p:txBody>
      </p:sp>
      <p:sp>
        <p:nvSpPr>
          <p:cNvPr id="18" name="TextBox 17">
            <a:extLst>
              <a:ext uri="{FF2B5EF4-FFF2-40B4-BE49-F238E27FC236}">
                <a16:creationId xmlns:a16="http://schemas.microsoft.com/office/drawing/2014/main" id="{1A50F94C-181A-FA15-5748-1E4765095CD3}"/>
              </a:ext>
            </a:extLst>
          </p:cNvPr>
          <p:cNvSpPr txBox="1"/>
          <p:nvPr/>
        </p:nvSpPr>
        <p:spPr>
          <a:xfrm>
            <a:off x="4506603" y="1547898"/>
            <a:ext cx="1493699" cy="338554"/>
          </a:xfrm>
          <a:prstGeom prst="rect">
            <a:avLst/>
          </a:prstGeom>
          <a:noFill/>
          <a:ln w="28575">
            <a:noFill/>
          </a:ln>
        </p:spPr>
        <p:txBody>
          <a:bodyPr wrap="square" rtlCol="0">
            <a:spAutoFit/>
          </a:bodyPr>
          <a:lstStyle/>
          <a:p>
            <a:r>
              <a:rPr lang="hi-IN" sz="1600" b="1" dirty="0">
                <a:latin typeface="Aharoni" panose="02010803020104030203" pitchFamily="2" charset="-79"/>
              </a:rPr>
              <a:t>सॉल्यूशन टेस्ट</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19" name="TextBox 18">
            <a:extLst>
              <a:ext uri="{FF2B5EF4-FFF2-40B4-BE49-F238E27FC236}">
                <a16:creationId xmlns:a16="http://schemas.microsoft.com/office/drawing/2014/main" id="{349ACE6F-01E9-0B17-E926-DCCF01F2CE97}"/>
              </a:ext>
            </a:extLst>
          </p:cNvPr>
          <p:cNvSpPr txBox="1"/>
          <p:nvPr/>
        </p:nvSpPr>
        <p:spPr>
          <a:xfrm>
            <a:off x="6208818" y="1563716"/>
            <a:ext cx="1198666" cy="338554"/>
          </a:xfrm>
          <a:prstGeom prst="rect">
            <a:avLst/>
          </a:prstGeom>
          <a:noFill/>
          <a:ln w="28575">
            <a:noFill/>
          </a:ln>
        </p:spPr>
        <p:txBody>
          <a:bodyPr wrap="square" rtlCol="0">
            <a:spAutoFit/>
          </a:bodyPr>
          <a:lstStyle/>
          <a:p>
            <a:r>
              <a:rPr lang="hi-IN" sz="1600" b="1" dirty="0">
                <a:latin typeface="Aharoni" panose="02010803020104030203" pitchFamily="2" charset="-79"/>
              </a:rPr>
              <a:t>स्ट्रिप टेस्ट</a:t>
            </a:r>
            <a:r>
              <a:rPr lang="en-IN" sz="16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p>
        </p:txBody>
      </p:sp>
      <p:sp>
        <p:nvSpPr>
          <p:cNvPr id="20" name="TextBox 19">
            <a:extLst>
              <a:ext uri="{FF2B5EF4-FFF2-40B4-BE49-F238E27FC236}">
                <a16:creationId xmlns:a16="http://schemas.microsoft.com/office/drawing/2014/main" id="{038C191D-C4A0-EAFC-5078-8067F7A1318F}"/>
              </a:ext>
            </a:extLst>
          </p:cNvPr>
          <p:cNvSpPr txBox="1"/>
          <p:nvPr/>
        </p:nvSpPr>
        <p:spPr>
          <a:xfrm>
            <a:off x="7629048" y="1556177"/>
            <a:ext cx="1721628" cy="338554"/>
          </a:xfrm>
          <a:prstGeom prst="rect">
            <a:avLst/>
          </a:prstGeom>
          <a:noFill/>
          <a:ln w="28575">
            <a:noFill/>
          </a:ln>
        </p:spPr>
        <p:txBody>
          <a:bodyPr wrap="square" rtlCol="0">
            <a:spAutoFit/>
          </a:bodyPr>
          <a:lstStyle/>
          <a:p>
            <a:r>
              <a:rPr lang="hi-IN" sz="1600" b="1" dirty="0"/>
              <a:t>बैक्टीरियल रेंज</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52" name="TextBox 51">
            <a:extLst>
              <a:ext uri="{FF2B5EF4-FFF2-40B4-BE49-F238E27FC236}">
                <a16:creationId xmlns:a16="http://schemas.microsoft.com/office/drawing/2014/main" id="{B5BF3DBD-4388-3A4F-3737-F979453B3F65}"/>
              </a:ext>
            </a:extLst>
          </p:cNvPr>
          <p:cNvSpPr txBox="1"/>
          <p:nvPr/>
        </p:nvSpPr>
        <p:spPr>
          <a:xfrm>
            <a:off x="2836427" y="1556177"/>
            <a:ext cx="1198666" cy="338554"/>
          </a:xfrm>
          <a:prstGeom prst="rect">
            <a:avLst/>
          </a:prstGeom>
          <a:noFill/>
          <a:ln w="28575">
            <a:noFill/>
          </a:ln>
        </p:spPr>
        <p:txBody>
          <a:bodyPr wrap="square" rtlCol="0">
            <a:spAutoFit/>
          </a:bodyPr>
          <a:lstStyle/>
          <a:p>
            <a:r>
              <a:rPr lang="hi-IN" sz="1600" b="1" dirty="0"/>
              <a:t>टिप्पणियाँ</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2" name="TextBox 1">
            <a:extLst>
              <a:ext uri="{FF2B5EF4-FFF2-40B4-BE49-F238E27FC236}">
                <a16:creationId xmlns:a16="http://schemas.microsoft.com/office/drawing/2014/main" id="{D138DD1E-1DA3-3872-D178-BB27629D80DA}"/>
              </a:ext>
            </a:extLst>
          </p:cNvPr>
          <p:cNvSpPr txBox="1"/>
          <p:nvPr/>
        </p:nvSpPr>
        <p:spPr>
          <a:xfrm>
            <a:off x="4059996" y="130531"/>
            <a:ext cx="3805083" cy="369332"/>
          </a:xfrm>
          <a:prstGeom prst="rect">
            <a:avLst/>
          </a:prstGeom>
          <a:solidFill>
            <a:srgbClr val="FCEEE7"/>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hi-IN" sz="1800" b="1" dirty="0">
                <a:solidFill>
                  <a:schemeClr val="tx2">
                    <a:lumMod val="90000"/>
                    <a:lumOff val="10000"/>
                  </a:schemeClr>
                </a:solidFill>
              </a:rPr>
              <a:t>बैक्टीरियल</a:t>
            </a:r>
            <a:r>
              <a:rPr lang="hi-IN" b="1" dirty="0">
                <a:solidFill>
                  <a:schemeClr val="tx2">
                    <a:lumMod val="90000"/>
                    <a:lumOff val="10000"/>
                  </a:schemeClr>
                </a:solidFill>
              </a:rPr>
              <a:t> पहचान रंग चार्ट</a:t>
            </a:r>
            <a:endParaRPr lang="en-IN"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286191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DCDB7-12DE-DAF2-139A-FD841AA665A5}"/>
            </a:ext>
          </a:extLst>
        </p:cNvPr>
        <p:cNvGrpSpPr/>
        <p:nvPr/>
      </p:nvGrpSpPr>
      <p:grpSpPr>
        <a:xfrm>
          <a:off x="0" y="0"/>
          <a:ext cx="0" cy="0"/>
          <a:chOff x="0" y="0"/>
          <a:chExt cx="0" cy="0"/>
        </a:xfrm>
      </p:grpSpPr>
      <p:sp>
        <p:nvSpPr>
          <p:cNvPr id="64" name="Rectangle 63">
            <a:extLst>
              <a:ext uri="{FF2B5EF4-FFF2-40B4-BE49-F238E27FC236}">
                <a16:creationId xmlns:a16="http://schemas.microsoft.com/office/drawing/2014/main" id="{9D36B642-C7F5-7E24-7965-1362D01CBA10}"/>
              </a:ext>
            </a:extLst>
          </p:cNvPr>
          <p:cNvSpPr/>
          <p:nvPr/>
        </p:nvSpPr>
        <p:spPr>
          <a:xfrm>
            <a:off x="304800" y="1"/>
            <a:ext cx="11474245" cy="6855934"/>
          </a:xfrm>
          <a:prstGeom prst="rect">
            <a:avLst/>
          </a:prstGeom>
          <a:no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0" name="TextBox 39">
            <a:extLst>
              <a:ext uri="{FF2B5EF4-FFF2-40B4-BE49-F238E27FC236}">
                <a16:creationId xmlns:a16="http://schemas.microsoft.com/office/drawing/2014/main" id="{C2C7B7AD-E48F-0E3F-466C-A7534B3DFB98}"/>
              </a:ext>
            </a:extLst>
          </p:cNvPr>
          <p:cNvSpPr txBox="1"/>
          <p:nvPr/>
        </p:nvSpPr>
        <p:spPr>
          <a:xfrm>
            <a:off x="7972808" y="2395484"/>
            <a:ext cx="1140394"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ln w="0"/>
                <a:effectLst>
                  <a:outerShdw blurRad="38100" dist="19050" dir="2700000" algn="tl" rotWithShape="0">
                    <a:schemeClr val="dk1">
                      <a:alpha val="40000"/>
                    </a:schemeClr>
                  </a:outerShdw>
                </a:effectLst>
                <a:latin typeface="Cambria" panose="02040503050406030204" pitchFamily="18" charset="0"/>
                <a:ea typeface="Cambria" panose="02040503050406030204" pitchFamily="18" charset="0"/>
              </a:rPr>
              <a:t>No bacteria</a:t>
            </a:r>
          </a:p>
        </p:txBody>
      </p:sp>
      <p:sp>
        <p:nvSpPr>
          <p:cNvPr id="43" name="TextBox 42">
            <a:extLst>
              <a:ext uri="{FF2B5EF4-FFF2-40B4-BE49-F238E27FC236}">
                <a16:creationId xmlns:a16="http://schemas.microsoft.com/office/drawing/2014/main" id="{FAD948DC-BA74-BBFC-C5B3-D55CF681431A}"/>
              </a:ext>
            </a:extLst>
          </p:cNvPr>
          <p:cNvSpPr txBox="1"/>
          <p:nvPr/>
        </p:nvSpPr>
        <p:spPr>
          <a:xfrm>
            <a:off x="7745417" y="3354928"/>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50-500 CFU/ml</a:t>
            </a:r>
          </a:p>
        </p:txBody>
      </p:sp>
      <p:sp>
        <p:nvSpPr>
          <p:cNvPr id="49" name="TextBox 48">
            <a:extLst>
              <a:ext uri="{FF2B5EF4-FFF2-40B4-BE49-F238E27FC236}">
                <a16:creationId xmlns:a16="http://schemas.microsoft.com/office/drawing/2014/main" id="{9E492149-0F5F-D681-8643-267C4F0B7EA0}"/>
              </a:ext>
            </a:extLst>
          </p:cNvPr>
          <p:cNvSpPr txBox="1"/>
          <p:nvPr/>
        </p:nvSpPr>
        <p:spPr>
          <a:xfrm>
            <a:off x="7745417" y="4294861"/>
            <a:ext cx="1595178"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3</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5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0" name="TextBox 49">
            <a:extLst>
              <a:ext uri="{FF2B5EF4-FFF2-40B4-BE49-F238E27FC236}">
                <a16:creationId xmlns:a16="http://schemas.microsoft.com/office/drawing/2014/main" id="{50A12D12-F7D0-4266-1443-509C46355CE4}"/>
              </a:ext>
            </a:extLst>
          </p:cNvPr>
          <p:cNvSpPr txBox="1"/>
          <p:nvPr/>
        </p:nvSpPr>
        <p:spPr>
          <a:xfrm>
            <a:off x="7745417" y="5194508"/>
            <a:ext cx="1595177" cy="30008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6</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-10</a:t>
            </a:r>
            <a:r>
              <a:rPr lang="en-IN" sz="1350" b="1" baseline="30000"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8 </a:t>
            </a:r>
            <a:r>
              <a:rPr lang="en-IN" sz="135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CFU/ml</a:t>
            </a:r>
          </a:p>
        </p:txBody>
      </p:sp>
      <p:sp>
        <p:nvSpPr>
          <p:cNvPr id="51" name="TextBox 50">
            <a:extLst>
              <a:ext uri="{FF2B5EF4-FFF2-40B4-BE49-F238E27FC236}">
                <a16:creationId xmlns:a16="http://schemas.microsoft.com/office/drawing/2014/main" id="{AEE5B8D0-F5BC-6398-C4A5-509867FE813D}"/>
              </a:ext>
            </a:extLst>
          </p:cNvPr>
          <p:cNvSpPr txBox="1"/>
          <p:nvPr/>
        </p:nvSpPr>
        <p:spPr>
          <a:xfrm>
            <a:off x="2218824" y="2395487"/>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पीने के पानी के लिए उपयुक्त।</a:t>
            </a:r>
            <a:endParaRPr lang="en-IN" sz="1350" b="1"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3" name="TextBox 52">
            <a:extLst>
              <a:ext uri="{FF2B5EF4-FFF2-40B4-BE49-F238E27FC236}">
                <a16:creationId xmlns:a16="http://schemas.microsoft.com/office/drawing/2014/main" id="{EC435C74-F95E-BCFB-D6B1-8225BB41A327}"/>
              </a:ext>
            </a:extLst>
          </p:cNvPr>
          <p:cNvSpPr txBox="1"/>
          <p:nvPr/>
        </p:nvSpPr>
        <p:spPr>
          <a:xfrm>
            <a:off x="2218824" y="3213784"/>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नहाने  लेने या सफाई के लिए उपयुक्त</a:t>
            </a:r>
            <a:endParaRPr lang="en-IN" sz="1350" b="1"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4" name="TextBox 53">
            <a:extLst>
              <a:ext uri="{FF2B5EF4-FFF2-40B4-BE49-F238E27FC236}">
                <a16:creationId xmlns:a16="http://schemas.microsoft.com/office/drawing/2014/main" id="{25D9A641-7106-B4B9-EF01-3C79898ED9D7}"/>
              </a:ext>
            </a:extLst>
          </p:cNvPr>
          <p:cNvSpPr txBox="1"/>
          <p:nvPr/>
        </p:nvSpPr>
        <p:spPr>
          <a:xfrm>
            <a:off x="2223745" y="4153716"/>
            <a:ext cx="2194805" cy="523220"/>
          </a:xfrm>
          <a:prstGeom prst="rect">
            <a:avLst/>
          </a:prstGeom>
          <a:noFill/>
          <a:ln w="19050">
            <a:solidFill>
              <a:schemeClr val="tx1"/>
            </a:solidFill>
          </a:ln>
        </p:spPr>
        <p:txBody>
          <a:bodyPr wrap="square" rtlCol="0">
            <a:spAutoFit/>
          </a:bodyPr>
          <a:lstStyle/>
          <a:p>
            <a:pPr algn="ctr"/>
            <a:r>
              <a:rPr lang="en-IN" sz="1400" dirty="0">
                <a:solidFill>
                  <a:schemeClr val="tx2">
                    <a:lumMod val="90000"/>
                    <a:lumOff val="10000"/>
                  </a:schemeClr>
                </a:solidFill>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क्लोरीनेशन आवश्यक है (2-4 मिग्रा/लीटर </a:t>
            </a:r>
            <a:r>
              <a:rPr lang="en-IN" sz="1400" dirty="0">
                <a:solidFill>
                  <a:schemeClr val="tx2">
                    <a:lumMod val="90000"/>
                    <a:lumOff val="10000"/>
                  </a:schemeClr>
                </a:solidFill>
              </a:rPr>
              <a:t>NaOCl)</a:t>
            </a:r>
            <a:endParaRPr lang="en-IN" sz="1400" dirty="0">
              <a:solidFill>
                <a:schemeClr val="tx2">
                  <a:lumMod val="90000"/>
                  <a:lumOff val="10000"/>
                </a:schemeClr>
              </a:solidFill>
              <a:latin typeface="Cambria" panose="02040503050406030204" pitchFamily="18" charset="0"/>
              <a:ea typeface="Cambria" panose="02040503050406030204" pitchFamily="18" charset="0"/>
            </a:endParaRPr>
          </a:p>
        </p:txBody>
      </p:sp>
      <p:sp>
        <p:nvSpPr>
          <p:cNvPr id="55" name="TextBox 54">
            <a:extLst>
              <a:ext uri="{FF2B5EF4-FFF2-40B4-BE49-F238E27FC236}">
                <a16:creationId xmlns:a16="http://schemas.microsoft.com/office/drawing/2014/main" id="{2B5070AB-0CE7-E210-A4BD-B47ED372A275}"/>
              </a:ext>
            </a:extLst>
          </p:cNvPr>
          <p:cNvSpPr txBox="1"/>
          <p:nvPr/>
        </p:nvSpPr>
        <p:spPr>
          <a:xfrm>
            <a:off x="2218824" y="5053365"/>
            <a:ext cx="2204644" cy="523220"/>
          </a:xfrm>
          <a:prstGeom prst="rect">
            <a:avLst/>
          </a:prstGeom>
          <a:noFill/>
          <a:ln w="19050">
            <a:solidFill>
              <a:schemeClr val="tx1"/>
            </a:solidFill>
          </a:ln>
        </p:spPr>
        <p:txBody>
          <a:bodyPr wrap="square" rtlCol="0">
            <a:spAutoFit/>
          </a:bodyPr>
          <a:lstStyle/>
          <a:p>
            <a:pPr algn="ctr"/>
            <a:r>
              <a:rPr lang="hi-IN" sz="1400" dirty="0">
                <a:solidFill>
                  <a:schemeClr val="tx2">
                    <a:lumMod val="90000"/>
                    <a:lumOff val="10000"/>
                  </a:schemeClr>
                </a:solidFill>
              </a:rPr>
              <a:t>क्लोरीनेशन आवश्यक है (</a:t>
            </a:r>
            <a:r>
              <a:rPr lang="en-IN" sz="1400" dirty="0">
                <a:solidFill>
                  <a:schemeClr val="tx2">
                    <a:lumMod val="90000"/>
                    <a:lumOff val="10000"/>
                  </a:schemeClr>
                </a:solidFill>
              </a:rPr>
              <a:t>30</a:t>
            </a:r>
            <a:r>
              <a:rPr lang="hi-IN" sz="1400" dirty="0">
                <a:solidFill>
                  <a:schemeClr val="tx2">
                    <a:lumMod val="90000"/>
                    <a:lumOff val="10000"/>
                  </a:schemeClr>
                </a:solidFill>
              </a:rPr>
              <a:t> मिग्रा/लीटर </a:t>
            </a:r>
            <a:r>
              <a:rPr lang="en-IN" sz="1400" dirty="0">
                <a:solidFill>
                  <a:schemeClr val="tx2">
                    <a:lumMod val="90000"/>
                    <a:lumOff val="10000"/>
                  </a:schemeClr>
                </a:solidFill>
              </a:rPr>
              <a:t>NaOCl)</a:t>
            </a:r>
            <a:endParaRPr lang="en-IN" sz="1350" dirty="0">
              <a:solidFill>
                <a:schemeClr val="tx2">
                  <a:lumMod val="90000"/>
                  <a:lumOff val="10000"/>
                </a:schemeClr>
              </a:solidFill>
              <a:latin typeface="Cambria" panose="02040503050406030204" pitchFamily="18" charset="0"/>
              <a:ea typeface="Cambria" panose="02040503050406030204" pitchFamily="18" charset="0"/>
            </a:endParaRPr>
          </a:p>
        </p:txBody>
      </p:sp>
      <p:pic>
        <p:nvPicPr>
          <p:cNvPr id="32" name="Picture 31" descr="A row of test tubes with different colored liquids&#10;&#10;Description automatically generated">
            <a:extLst>
              <a:ext uri="{FF2B5EF4-FFF2-40B4-BE49-F238E27FC236}">
                <a16:creationId xmlns:a16="http://schemas.microsoft.com/office/drawing/2014/main" id="{D421B64C-E81A-512B-5416-4DB38D6CB2DA}"/>
              </a:ext>
            </a:extLst>
          </p:cNvPr>
          <p:cNvPicPr>
            <a:picLocks noChangeAspect="1"/>
          </p:cNvPicPr>
          <p:nvPr/>
        </p:nvPicPr>
        <p:blipFill rotWithShape="1">
          <a:blip r:embed="rId3">
            <a:extLst>
              <a:ext uri="{28A0092B-C50C-407E-A947-70E740481C1C}">
                <a14:useLocalDpi xmlns:a14="http://schemas.microsoft.com/office/drawing/2010/main" val="0"/>
              </a:ext>
            </a:extLst>
          </a:blip>
          <a:srcRect l="77008" t="35103" r="13467" b="41134"/>
          <a:stretch/>
        </p:blipFill>
        <p:spPr>
          <a:xfrm rot="16200000">
            <a:off x="4885335" y="3837850"/>
            <a:ext cx="702262" cy="1290413"/>
          </a:xfrm>
          <a:prstGeom prst="rect">
            <a:avLst/>
          </a:prstGeom>
        </p:spPr>
      </p:pic>
      <p:pic>
        <p:nvPicPr>
          <p:cNvPr id="34" name="Picture 33" descr="A group of test tubes with different colored liquids&#10;&#10;Description automatically generated">
            <a:extLst>
              <a:ext uri="{FF2B5EF4-FFF2-40B4-BE49-F238E27FC236}">
                <a16:creationId xmlns:a16="http://schemas.microsoft.com/office/drawing/2014/main" id="{37A67648-7190-B61C-9087-99AD1669F443}"/>
              </a:ext>
            </a:extLst>
          </p:cNvPr>
          <p:cNvPicPr>
            <a:picLocks noChangeAspect="1"/>
          </p:cNvPicPr>
          <p:nvPr/>
        </p:nvPicPr>
        <p:blipFill rotWithShape="1">
          <a:blip r:embed="rId4">
            <a:extLst>
              <a:ext uri="{28A0092B-C50C-407E-A947-70E740481C1C}">
                <a14:useLocalDpi xmlns:a14="http://schemas.microsoft.com/office/drawing/2010/main" val="0"/>
              </a:ext>
            </a:extLst>
          </a:blip>
          <a:srcRect l="71888" t="6051" r="18931" b="70843"/>
          <a:stretch/>
        </p:blipFill>
        <p:spPr>
          <a:xfrm rot="16200000">
            <a:off x="4885675" y="4737838"/>
            <a:ext cx="702262" cy="1289733"/>
          </a:xfrm>
          <a:prstGeom prst="rect">
            <a:avLst/>
          </a:prstGeom>
        </p:spPr>
      </p:pic>
      <p:pic>
        <p:nvPicPr>
          <p:cNvPr id="35" name="Picture 34">
            <a:extLst>
              <a:ext uri="{FF2B5EF4-FFF2-40B4-BE49-F238E27FC236}">
                <a16:creationId xmlns:a16="http://schemas.microsoft.com/office/drawing/2014/main" id="{A63D3910-B575-8C88-C563-275A155172CA}"/>
              </a:ext>
            </a:extLst>
          </p:cNvPr>
          <p:cNvPicPr>
            <a:picLocks noChangeAspect="1"/>
          </p:cNvPicPr>
          <p:nvPr/>
        </p:nvPicPr>
        <p:blipFill rotWithShape="1">
          <a:blip r:embed="rId5">
            <a:extLst>
              <a:ext uri="{28A0092B-C50C-407E-A947-70E740481C1C}">
                <a14:useLocalDpi xmlns:a14="http://schemas.microsoft.com/office/drawing/2010/main" val="0"/>
              </a:ext>
            </a:extLst>
          </a:blip>
          <a:srcRect l="37778" t="27774" r="40091" b="64031"/>
          <a:stretch/>
        </p:blipFill>
        <p:spPr>
          <a:xfrm rot="10800000">
            <a:off x="4590733" y="3191992"/>
            <a:ext cx="1290415" cy="702263"/>
          </a:xfrm>
          <a:prstGeom prst="rect">
            <a:avLst/>
          </a:prstGeom>
        </p:spPr>
      </p:pic>
      <p:pic>
        <p:nvPicPr>
          <p:cNvPr id="37" name="Picture 36" descr="A row of test tubes&#10;&#10;Description automatically generated">
            <a:extLst>
              <a:ext uri="{FF2B5EF4-FFF2-40B4-BE49-F238E27FC236}">
                <a16:creationId xmlns:a16="http://schemas.microsoft.com/office/drawing/2014/main" id="{184637C1-3681-598E-B935-C044F7CB92CC}"/>
              </a:ext>
            </a:extLst>
          </p:cNvPr>
          <p:cNvPicPr>
            <a:picLocks noChangeAspect="1"/>
          </p:cNvPicPr>
          <p:nvPr/>
        </p:nvPicPr>
        <p:blipFill rotWithShape="1">
          <a:blip r:embed="rId6">
            <a:extLst>
              <a:ext uri="{28A0092B-C50C-407E-A947-70E740481C1C}">
                <a14:useLocalDpi xmlns:a14="http://schemas.microsoft.com/office/drawing/2010/main" val="0"/>
              </a:ext>
            </a:extLst>
          </a:blip>
          <a:srcRect l="51525" t="43150" r="28247" b="49092"/>
          <a:stretch/>
        </p:blipFill>
        <p:spPr>
          <a:xfrm rot="10800000">
            <a:off x="4590731" y="2250316"/>
            <a:ext cx="1310112" cy="733661"/>
          </a:xfrm>
          <a:prstGeom prst="rect">
            <a:avLst/>
          </a:prstGeom>
        </p:spPr>
      </p:pic>
      <p:grpSp>
        <p:nvGrpSpPr>
          <p:cNvPr id="69" name="Group 68">
            <a:extLst>
              <a:ext uri="{FF2B5EF4-FFF2-40B4-BE49-F238E27FC236}">
                <a16:creationId xmlns:a16="http://schemas.microsoft.com/office/drawing/2014/main" id="{F472EA0F-7356-A797-6509-5EFFB4998676}"/>
              </a:ext>
            </a:extLst>
          </p:cNvPr>
          <p:cNvGrpSpPr/>
          <p:nvPr/>
        </p:nvGrpSpPr>
        <p:grpSpPr>
          <a:xfrm>
            <a:off x="5389372" y="736912"/>
            <a:ext cx="1489113" cy="652206"/>
            <a:chOff x="3981583" y="344543"/>
            <a:chExt cx="1813103" cy="731383"/>
          </a:xfrm>
        </p:grpSpPr>
        <p:sp>
          <p:nvSpPr>
            <p:cNvPr id="39" name="TextBox 38">
              <a:extLst>
                <a:ext uri="{FF2B5EF4-FFF2-40B4-BE49-F238E27FC236}">
                  <a16:creationId xmlns:a16="http://schemas.microsoft.com/office/drawing/2014/main" id="{3417ABFA-F5E3-60E9-E6B3-F9BFEEA4B969}"/>
                </a:ext>
              </a:extLst>
            </p:cNvPr>
            <p:cNvSpPr txBox="1"/>
            <p:nvPr/>
          </p:nvSpPr>
          <p:spPr>
            <a:xfrm>
              <a:off x="3981583" y="344543"/>
              <a:ext cx="1813103" cy="379654"/>
            </a:xfrm>
            <a:prstGeom prst="rect">
              <a:avLst/>
            </a:prstGeom>
            <a:noFill/>
          </p:spPr>
          <p:txBody>
            <a:bodyPr wrap="square" rtlCol="0">
              <a:spAutoFit/>
            </a:bodyPr>
            <a:lstStyle/>
            <a:p>
              <a:r>
                <a:rPr lang="hi-IN" sz="1600" b="1" dirty="0">
                  <a:solidFill>
                    <a:schemeClr val="tx2">
                      <a:lumMod val="75000"/>
                      <a:lumOff val="25000"/>
                    </a:schemeClr>
                  </a:solidFill>
                  <a:latin typeface="Aharoni" panose="02010803020104030203" pitchFamily="2" charset="-79"/>
                </a:rPr>
                <a:t>कंट्रोल स्ट्रिप</a:t>
              </a:r>
              <a:endParaRPr lang="en-IN" sz="1600" b="1" dirty="0">
                <a:solidFill>
                  <a:schemeClr val="tx2">
                    <a:lumMod val="75000"/>
                    <a:lumOff val="25000"/>
                  </a:schemeClr>
                </a:solidFill>
                <a:latin typeface="Cambria" panose="02040503050406030204" pitchFamily="18" charset="0"/>
                <a:ea typeface="Cambria" panose="02040503050406030204" pitchFamily="18" charset="0"/>
              </a:endParaRPr>
            </a:p>
          </p:txBody>
        </p:sp>
        <p:pic>
          <p:nvPicPr>
            <p:cNvPr id="16" name="Picture 15">
              <a:extLst>
                <a:ext uri="{FF2B5EF4-FFF2-40B4-BE49-F238E27FC236}">
                  <a16:creationId xmlns:a16="http://schemas.microsoft.com/office/drawing/2014/main" id="{0ABB824C-C25E-A0B5-F8B6-9270473FF755}"/>
                </a:ext>
              </a:extLst>
            </p:cNvPr>
            <p:cNvPicPr>
              <a:picLocks noChangeAspect="1"/>
            </p:cNvPicPr>
            <p:nvPr/>
          </p:nvPicPr>
          <p:blipFill>
            <a:blip r:embed="rId7"/>
            <a:stretch>
              <a:fillRect/>
            </a:stretch>
          </p:blipFill>
          <p:spPr>
            <a:xfrm>
              <a:off x="4018492" y="706594"/>
              <a:ext cx="1321927" cy="369332"/>
            </a:xfrm>
            <a:prstGeom prst="rect">
              <a:avLst/>
            </a:prstGeom>
          </p:spPr>
        </p:pic>
      </p:grpSp>
      <p:sp>
        <p:nvSpPr>
          <p:cNvPr id="21" name="TextBox 20">
            <a:extLst>
              <a:ext uri="{FF2B5EF4-FFF2-40B4-BE49-F238E27FC236}">
                <a16:creationId xmlns:a16="http://schemas.microsoft.com/office/drawing/2014/main" id="{24C2311E-1859-65EF-24F6-8ECA9B54BF1C}"/>
              </a:ext>
            </a:extLst>
          </p:cNvPr>
          <p:cNvSpPr txBox="1"/>
          <p:nvPr/>
        </p:nvSpPr>
        <p:spPr>
          <a:xfrm>
            <a:off x="4726484" y="6137138"/>
            <a:ext cx="1053933" cy="307777"/>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5 मिनट</a:t>
            </a:r>
            <a:endPar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grpSp>
        <p:nvGrpSpPr>
          <p:cNvPr id="67" name="Group 66">
            <a:extLst>
              <a:ext uri="{FF2B5EF4-FFF2-40B4-BE49-F238E27FC236}">
                <a16:creationId xmlns:a16="http://schemas.microsoft.com/office/drawing/2014/main" id="{B292A6DD-8827-53A2-FD8C-D86DEC030644}"/>
              </a:ext>
            </a:extLst>
          </p:cNvPr>
          <p:cNvGrpSpPr/>
          <p:nvPr/>
        </p:nvGrpSpPr>
        <p:grpSpPr>
          <a:xfrm>
            <a:off x="2682414" y="6092753"/>
            <a:ext cx="1640605" cy="414536"/>
            <a:chOff x="798539" y="5887714"/>
            <a:chExt cx="1997556" cy="406763"/>
          </a:xfrm>
        </p:grpSpPr>
        <p:sp>
          <p:nvSpPr>
            <p:cNvPr id="44" name="Rectangle: Rounded Corners 43">
              <a:extLst>
                <a:ext uri="{FF2B5EF4-FFF2-40B4-BE49-F238E27FC236}">
                  <a16:creationId xmlns:a16="http://schemas.microsoft.com/office/drawing/2014/main" id="{3B761552-6532-DDE4-F7C7-1362071AE35C}"/>
                </a:ext>
              </a:extLst>
            </p:cNvPr>
            <p:cNvSpPr/>
            <p:nvPr/>
          </p:nvSpPr>
          <p:spPr>
            <a:xfrm>
              <a:off x="798539" y="5887714"/>
              <a:ext cx="1997556" cy="406763"/>
            </a:xfrm>
            <a:prstGeom prst="roundRect">
              <a:avLst/>
            </a:prstGeom>
            <a:solidFill>
              <a:srgbClr val="FDF5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2" name="TextBox 21">
              <a:extLst>
                <a:ext uri="{FF2B5EF4-FFF2-40B4-BE49-F238E27FC236}">
                  <a16:creationId xmlns:a16="http://schemas.microsoft.com/office/drawing/2014/main" id="{03484A17-DA19-DE2D-C8F7-63038910EC0F}"/>
                </a:ext>
              </a:extLst>
            </p:cNvPr>
            <p:cNvSpPr txBox="1"/>
            <p:nvPr/>
          </p:nvSpPr>
          <p:spPr>
            <a:xfrm>
              <a:off x="798539" y="5924993"/>
              <a:ext cx="1982163" cy="332206"/>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600" dirty="0">
                  <a:solidFill>
                    <a:schemeClr val="tx2">
                      <a:lumMod val="90000"/>
                      <a:lumOff val="10000"/>
                    </a:schemeClr>
                  </a:solidFill>
                </a:rPr>
                <a:t>प्रतिक्रिया समय</a:t>
              </a:r>
              <a:endParaRPr lang="en-IN" sz="150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grpSp>
      <p:sp>
        <p:nvSpPr>
          <p:cNvPr id="23" name="TextBox 22">
            <a:extLst>
              <a:ext uri="{FF2B5EF4-FFF2-40B4-BE49-F238E27FC236}">
                <a16:creationId xmlns:a16="http://schemas.microsoft.com/office/drawing/2014/main" id="{5BC8ABAD-17E1-BB25-E7EC-3A6D6A50C6C6}"/>
              </a:ext>
            </a:extLst>
          </p:cNvPr>
          <p:cNvSpPr txBox="1"/>
          <p:nvPr/>
        </p:nvSpPr>
        <p:spPr>
          <a:xfrm>
            <a:off x="6109424" y="6137138"/>
            <a:ext cx="1397455" cy="307777"/>
          </a:xfrm>
          <a:prstGeom prst="rect">
            <a:avLst/>
          </a:prstGeom>
          <a:noFill/>
        </p:spPr>
        <p:txBody>
          <a:bodyPr wrap="square" rtlCol="0">
            <a:spAutoFit/>
          </a:bodyPr>
          <a:lstStyle/>
          <a:p>
            <a:r>
              <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r>
              <a:rPr lang="hi-IN" sz="1400" dirty="0">
                <a:solidFill>
                  <a:schemeClr val="tx2">
                    <a:lumMod val="90000"/>
                    <a:lumOff val="10000"/>
                  </a:schemeClr>
                </a:solidFill>
              </a:rPr>
              <a:t>सूखने के बाद</a:t>
            </a:r>
            <a:endParaRPr lang="en-IN" sz="1350"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pic>
        <p:nvPicPr>
          <p:cNvPr id="13" name="Picture 12">
            <a:extLst>
              <a:ext uri="{FF2B5EF4-FFF2-40B4-BE49-F238E27FC236}">
                <a16:creationId xmlns:a16="http://schemas.microsoft.com/office/drawing/2014/main" id="{00E440A8-66EB-DE85-49EE-83E79FC8E106}"/>
              </a:ext>
            </a:extLst>
          </p:cNvPr>
          <p:cNvPicPr>
            <a:picLocks noChangeAspect="1"/>
          </p:cNvPicPr>
          <p:nvPr/>
        </p:nvPicPr>
        <p:blipFill>
          <a:blip r:embed="rId8"/>
          <a:stretch>
            <a:fillRect/>
          </a:stretch>
        </p:blipFill>
        <p:spPr>
          <a:xfrm>
            <a:off x="6253670" y="5205732"/>
            <a:ext cx="1070862" cy="353945"/>
          </a:xfrm>
          <a:prstGeom prst="rect">
            <a:avLst/>
          </a:prstGeom>
        </p:spPr>
      </p:pic>
      <p:pic>
        <p:nvPicPr>
          <p:cNvPr id="27" name="Picture 26">
            <a:extLst>
              <a:ext uri="{FF2B5EF4-FFF2-40B4-BE49-F238E27FC236}">
                <a16:creationId xmlns:a16="http://schemas.microsoft.com/office/drawing/2014/main" id="{E67ACF8E-CA7F-4E73-98CD-76EF1EDCB160}"/>
              </a:ext>
            </a:extLst>
          </p:cNvPr>
          <p:cNvPicPr>
            <a:picLocks noChangeAspect="1"/>
          </p:cNvPicPr>
          <p:nvPr/>
        </p:nvPicPr>
        <p:blipFill>
          <a:blip r:embed="rId9"/>
          <a:stretch>
            <a:fillRect/>
          </a:stretch>
        </p:blipFill>
        <p:spPr>
          <a:xfrm>
            <a:off x="6230460" y="4306084"/>
            <a:ext cx="1070862" cy="353945"/>
          </a:xfrm>
          <a:prstGeom prst="rect">
            <a:avLst/>
          </a:prstGeom>
        </p:spPr>
      </p:pic>
      <p:pic>
        <p:nvPicPr>
          <p:cNvPr id="48" name="Picture 47">
            <a:extLst>
              <a:ext uri="{FF2B5EF4-FFF2-40B4-BE49-F238E27FC236}">
                <a16:creationId xmlns:a16="http://schemas.microsoft.com/office/drawing/2014/main" id="{270FFC70-7688-272A-9A64-026821C30C98}"/>
              </a:ext>
            </a:extLst>
          </p:cNvPr>
          <p:cNvPicPr>
            <a:picLocks noChangeAspect="1"/>
          </p:cNvPicPr>
          <p:nvPr/>
        </p:nvPicPr>
        <p:blipFill>
          <a:blip r:embed="rId10"/>
          <a:stretch>
            <a:fillRect/>
          </a:stretch>
        </p:blipFill>
        <p:spPr>
          <a:xfrm>
            <a:off x="6230462" y="3366963"/>
            <a:ext cx="1061705" cy="352322"/>
          </a:xfrm>
          <a:prstGeom prst="rect">
            <a:avLst/>
          </a:prstGeom>
        </p:spPr>
      </p:pic>
      <p:pic>
        <p:nvPicPr>
          <p:cNvPr id="30" name="Picture 29">
            <a:extLst>
              <a:ext uri="{FF2B5EF4-FFF2-40B4-BE49-F238E27FC236}">
                <a16:creationId xmlns:a16="http://schemas.microsoft.com/office/drawing/2014/main" id="{AF56D7E2-D86F-89CE-2028-F46D86D3B24F}"/>
              </a:ext>
            </a:extLst>
          </p:cNvPr>
          <p:cNvPicPr>
            <a:picLocks noChangeAspect="1"/>
          </p:cNvPicPr>
          <p:nvPr/>
        </p:nvPicPr>
        <p:blipFill>
          <a:blip r:embed="rId11"/>
          <a:stretch>
            <a:fillRect/>
          </a:stretch>
        </p:blipFill>
        <p:spPr>
          <a:xfrm>
            <a:off x="6230461" y="2406708"/>
            <a:ext cx="1070862" cy="353945"/>
          </a:xfrm>
          <a:prstGeom prst="rect">
            <a:avLst/>
          </a:prstGeom>
        </p:spPr>
      </p:pic>
      <p:sp>
        <p:nvSpPr>
          <p:cNvPr id="33" name="Arrow: Right 32">
            <a:extLst>
              <a:ext uri="{FF2B5EF4-FFF2-40B4-BE49-F238E27FC236}">
                <a16:creationId xmlns:a16="http://schemas.microsoft.com/office/drawing/2014/main" id="{69FE9902-1406-9735-8AC3-49D50E445AB5}"/>
              </a:ext>
            </a:extLst>
          </p:cNvPr>
          <p:cNvSpPr/>
          <p:nvPr/>
        </p:nvSpPr>
        <p:spPr>
          <a:xfrm flipH="1" flipV="1">
            <a:off x="7416289" y="2553259"/>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36" name="Arrow: Right 35">
            <a:extLst>
              <a:ext uri="{FF2B5EF4-FFF2-40B4-BE49-F238E27FC236}">
                <a16:creationId xmlns:a16="http://schemas.microsoft.com/office/drawing/2014/main" id="{CF3BA758-1B05-431E-B3CF-B1BAB744221C}"/>
              </a:ext>
            </a:extLst>
          </p:cNvPr>
          <p:cNvSpPr/>
          <p:nvPr/>
        </p:nvSpPr>
        <p:spPr>
          <a:xfrm flipH="1" flipV="1">
            <a:off x="7416289" y="4452635"/>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1" name="Arrow: Right 40">
            <a:extLst>
              <a:ext uri="{FF2B5EF4-FFF2-40B4-BE49-F238E27FC236}">
                <a16:creationId xmlns:a16="http://schemas.microsoft.com/office/drawing/2014/main" id="{DE416142-0699-CB68-7079-2546AF40D66B}"/>
              </a:ext>
            </a:extLst>
          </p:cNvPr>
          <p:cNvSpPr/>
          <p:nvPr/>
        </p:nvSpPr>
        <p:spPr>
          <a:xfrm flipH="1" flipV="1">
            <a:off x="7416289" y="3512702"/>
            <a:ext cx="192357" cy="608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2" name="Arrow: Right 41">
            <a:extLst>
              <a:ext uri="{FF2B5EF4-FFF2-40B4-BE49-F238E27FC236}">
                <a16:creationId xmlns:a16="http://schemas.microsoft.com/office/drawing/2014/main" id="{5B7F1202-DB0F-4396-F289-2109B76EF23A}"/>
              </a:ext>
            </a:extLst>
          </p:cNvPr>
          <p:cNvSpPr/>
          <p:nvPr/>
        </p:nvSpPr>
        <p:spPr>
          <a:xfrm flipH="1" flipV="1">
            <a:off x="7416287" y="5352283"/>
            <a:ext cx="192358" cy="6084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5" name="Arrow: Right 44">
            <a:extLst>
              <a:ext uri="{FF2B5EF4-FFF2-40B4-BE49-F238E27FC236}">
                <a16:creationId xmlns:a16="http://schemas.microsoft.com/office/drawing/2014/main" id="{0CA00BFD-5AB7-2897-5712-FB2750F4C406}"/>
              </a:ext>
            </a:extLst>
          </p:cNvPr>
          <p:cNvSpPr/>
          <p:nvPr/>
        </p:nvSpPr>
        <p:spPr>
          <a:xfrm flipV="1">
            <a:off x="4487523" y="6262711"/>
            <a:ext cx="244341" cy="4659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solidFill>
                <a:schemeClr val="tx1"/>
              </a:solidFill>
            </a:endParaRPr>
          </a:p>
        </p:txBody>
      </p:sp>
      <p:sp>
        <p:nvSpPr>
          <p:cNvPr id="46" name="Arrow: Down 45">
            <a:extLst>
              <a:ext uri="{FF2B5EF4-FFF2-40B4-BE49-F238E27FC236}">
                <a16:creationId xmlns:a16="http://schemas.microsoft.com/office/drawing/2014/main" id="{1F000555-9499-DBAA-25A8-3E67F431BE6A}"/>
              </a:ext>
            </a:extLst>
          </p:cNvPr>
          <p:cNvSpPr/>
          <p:nvPr/>
        </p:nvSpPr>
        <p:spPr>
          <a:xfrm>
            <a:off x="5183118" y="5867002"/>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47" name="Arrow: Down 46">
            <a:extLst>
              <a:ext uri="{FF2B5EF4-FFF2-40B4-BE49-F238E27FC236}">
                <a16:creationId xmlns:a16="http://schemas.microsoft.com/office/drawing/2014/main" id="{1F1E875B-663E-7A95-E4CD-1A6F5F1D6D9D}"/>
              </a:ext>
            </a:extLst>
          </p:cNvPr>
          <p:cNvSpPr/>
          <p:nvPr/>
        </p:nvSpPr>
        <p:spPr>
          <a:xfrm>
            <a:off x="6737818" y="5837819"/>
            <a:ext cx="140667" cy="231659"/>
          </a:xfrm>
          <a:prstGeom prst="downArrow">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59" name="Callout: Down Arrow 58">
            <a:extLst>
              <a:ext uri="{FF2B5EF4-FFF2-40B4-BE49-F238E27FC236}">
                <a16:creationId xmlns:a16="http://schemas.microsoft.com/office/drawing/2014/main" id="{5E130E6D-8743-7166-604D-E45FB7B74E79}"/>
              </a:ext>
            </a:extLst>
          </p:cNvPr>
          <p:cNvSpPr/>
          <p:nvPr/>
        </p:nvSpPr>
        <p:spPr>
          <a:xfrm>
            <a:off x="7594477" y="1566737"/>
            <a:ext cx="1721627" cy="646822"/>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60" name="Callout: Down Arrow 59">
            <a:extLst>
              <a:ext uri="{FF2B5EF4-FFF2-40B4-BE49-F238E27FC236}">
                <a16:creationId xmlns:a16="http://schemas.microsoft.com/office/drawing/2014/main" id="{8C520297-3E2E-142F-3D65-6FB830CDC4D2}"/>
              </a:ext>
            </a:extLst>
          </p:cNvPr>
          <p:cNvSpPr/>
          <p:nvPr/>
        </p:nvSpPr>
        <p:spPr>
          <a:xfrm>
            <a:off x="6117537" y="1556177"/>
            <a:ext cx="1289416" cy="672856"/>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61" name="Callout: Down Arrow 60">
            <a:extLst>
              <a:ext uri="{FF2B5EF4-FFF2-40B4-BE49-F238E27FC236}">
                <a16:creationId xmlns:a16="http://schemas.microsoft.com/office/drawing/2014/main" id="{6F415070-457F-4DD5-B800-7EF4F274A1A2}"/>
              </a:ext>
            </a:extLst>
          </p:cNvPr>
          <p:cNvSpPr/>
          <p:nvPr/>
        </p:nvSpPr>
        <p:spPr>
          <a:xfrm>
            <a:off x="4487523" y="1571758"/>
            <a:ext cx="1445303" cy="651144"/>
          </a:xfrm>
          <a:prstGeom prst="downArrowCallout">
            <a:avLst/>
          </a:prstGeom>
          <a:no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58" name="Callout: Down Arrow 57">
            <a:extLst>
              <a:ext uri="{FF2B5EF4-FFF2-40B4-BE49-F238E27FC236}">
                <a16:creationId xmlns:a16="http://schemas.microsoft.com/office/drawing/2014/main" id="{0B0B34B9-0B4B-DD9B-45CC-3325BE5C1B21}"/>
              </a:ext>
            </a:extLst>
          </p:cNvPr>
          <p:cNvSpPr/>
          <p:nvPr/>
        </p:nvSpPr>
        <p:spPr>
          <a:xfrm>
            <a:off x="2549731" y="1566496"/>
            <a:ext cx="1662051" cy="665662"/>
          </a:xfrm>
          <a:prstGeom prst="downArrowCallout">
            <a:avLst/>
          </a:prstGeom>
          <a:noFill/>
          <a:ln>
            <a:solidFill>
              <a:schemeClr val="tx2">
                <a:lumMod val="75000"/>
                <a:lumOff val="2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350">
              <a:ln>
                <a:solidFill>
                  <a:schemeClr val="accent2">
                    <a:lumMod val="20000"/>
                    <a:lumOff val="80000"/>
                  </a:schemeClr>
                </a:solidFill>
              </a:ln>
            </a:endParaRPr>
          </a:p>
        </p:txBody>
      </p:sp>
      <p:sp>
        <p:nvSpPr>
          <p:cNvPr id="18" name="TextBox 17">
            <a:extLst>
              <a:ext uri="{FF2B5EF4-FFF2-40B4-BE49-F238E27FC236}">
                <a16:creationId xmlns:a16="http://schemas.microsoft.com/office/drawing/2014/main" id="{B4734842-59C5-74C7-A461-6FC9E2AF7AE5}"/>
              </a:ext>
            </a:extLst>
          </p:cNvPr>
          <p:cNvSpPr txBox="1"/>
          <p:nvPr/>
        </p:nvSpPr>
        <p:spPr>
          <a:xfrm>
            <a:off x="4506603" y="1547898"/>
            <a:ext cx="1493699" cy="338554"/>
          </a:xfrm>
          <a:prstGeom prst="rect">
            <a:avLst/>
          </a:prstGeom>
          <a:noFill/>
          <a:ln w="28575">
            <a:noFill/>
          </a:ln>
        </p:spPr>
        <p:txBody>
          <a:bodyPr wrap="square" rtlCol="0">
            <a:spAutoFit/>
          </a:bodyPr>
          <a:lstStyle/>
          <a:p>
            <a:r>
              <a:rPr lang="hi-IN" sz="1600" b="1" dirty="0">
                <a:latin typeface="Aharoni" panose="02010803020104030203" pitchFamily="2" charset="-79"/>
              </a:rPr>
              <a:t>सॉल्यूशन टेस्ट</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19" name="TextBox 18">
            <a:extLst>
              <a:ext uri="{FF2B5EF4-FFF2-40B4-BE49-F238E27FC236}">
                <a16:creationId xmlns:a16="http://schemas.microsoft.com/office/drawing/2014/main" id="{CCEE248C-4502-F5F0-1728-E2FCD82D82DF}"/>
              </a:ext>
            </a:extLst>
          </p:cNvPr>
          <p:cNvSpPr txBox="1"/>
          <p:nvPr/>
        </p:nvSpPr>
        <p:spPr>
          <a:xfrm>
            <a:off x="6208818" y="1563716"/>
            <a:ext cx="1198666" cy="338554"/>
          </a:xfrm>
          <a:prstGeom prst="rect">
            <a:avLst/>
          </a:prstGeom>
          <a:noFill/>
          <a:ln w="28575">
            <a:noFill/>
          </a:ln>
        </p:spPr>
        <p:txBody>
          <a:bodyPr wrap="square" rtlCol="0">
            <a:spAutoFit/>
          </a:bodyPr>
          <a:lstStyle/>
          <a:p>
            <a:r>
              <a:rPr lang="hi-IN" sz="1600" b="1" dirty="0">
                <a:latin typeface="Aharoni" panose="02010803020104030203" pitchFamily="2" charset="-79"/>
              </a:rPr>
              <a:t>स्ट्रिप टेस्ट</a:t>
            </a:r>
            <a:r>
              <a:rPr lang="en-IN" sz="16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 </a:t>
            </a:r>
          </a:p>
        </p:txBody>
      </p:sp>
      <p:sp>
        <p:nvSpPr>
          <p:cNvPr id="20" name="TextBox 19">
            <a:extLst>
              <a:ext uri="{FF2B5EF4-FFF2-40B4-BE49-F238E27FC236}">
                <a16:creationId xmlns:a16="http://schemas.microsoft.com/office/drawing/2014/main" id="{806FAE72-5602-AA8C-1AC6-7A5637B2EB75}"/>
              </a:ext>
            </a:extLst>
          </p:cNvPr>
          <p:cNvSpPr txBox="1"/>
          <p:nvPr/>
        </p:nvSpPr>
        <p:spPr>
          <a:xfrm>
            <a:off x="7629048" y="1556177"/>
            <a:ext cx="1721628" cy="338554"/>
          </a:xfrm>
          <a:prstGeom prst="rect">
            <a:avLst/>
          </a:prstGeom>
          <a:noFill/>
          <a:ln w="28575">
            <a:noFill/>
          </a:ln>
        </p:spPr>
        <p:txBody>
          <a:bodyPr wrap="square" rtlCol="0">
            <a:spAutoFit/>
          </a:bodyPr>
          <a:lstStyle/>
          <a:p>
            <a:r>
              <a:rPr lang="hi-IN" sz="1600" b="1" dirty="0"/>
              <a:t>बैक्टीरियल रेंज</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52" name="TextBox 51">
            <a:extLst>
              <a:ext uri="{FF2B5EF4-FFF2-40B4-BE49-F238E27FC236}">
                <a16:creationId xmlns:a16="http://schemas.microsoft.com/office/drawing/2014/main" id="{5B4AA7F2-9A5A-03D2-4169-FA3449814C99}"/>
              </a:ext>
            </a:extLst>
          </p:cNvPr>
          <p:cNvSpPr txBox="1"/>
          <p:nvPr/>
        </p:nvSpPr>
        <p:spPr>
          <a:xfrm>
            <a:off x="2836427" y="1556177"/>
            <a:ext cx="1198666" cy="338554"/>
          </a:xfrm>
          <a:prstGeom prst="rect">
            <a:avLst/>
          </a:prstGeom>
          <a:noFill/>
          <a:ln w="28575">
            <a:noFill/>
          </a:ln>
        </p:spPr>
        <p:txBody>
          <a:bodyPr wrap="square" rtlCol="0">
            <a:spAutoFit/>
          </a:bodyPr>
          <a:lstStyle/>
          <a:p>
            <a:r>
              <a:rPr lang="hi-IN" sz="1600" b="1" dirty="0"/>
              <a:t>टिप्पणियाँ</a:t>
            </a:r>
            <a:endParaRPr lang="en-IN" sz="1500" b="1" dirty="0">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
        <p:nvSpPr>
          <p:cNvPr id="2" name="TextBox 1">
            <a:extLst>
              <a:ext uri="{FF2B5EF4-FFF2-40B4-BE49-F238E27FC236}">
                <a16:creationId xmlns:a16="http://schemas.microsoft.com/office/drawing/2014/main" id="{BF0CEBAC-5153-FFF1-4220-589306067572}"/>
              </a:ext>
            </a:extLst>
          </p:cNvPr>
          <p:cNvSpPr txBox="1"/>
          <p:nvPr/>
        </p:nvSpPr>
        <p:spPr>
          <a:xfrm>
            <a:off x="4059996" y="130531"/>
            <a:ext cx="3805083" cy="369332"/>
          </a:xfrm>
          <a:prstGeom prst="rect">
            <a:avLst/>
          </a:prstGeom>
          <a:solidFill>
            <a:srgbClr val="FCEEE7"/>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hi-IN" sz="1800" b="1" dirty="0">
                <a:solidFill>
                  <a:schemeClr val="tx2">
                    <a:lumMod val="90000"/>
                    <a:lumOff val="10000"/>
                  </a:schemeClr>
                </a:solidFill>
              </a:rPr>
              <a:t>बैक्टीरियल</a:t>
            </a:r>
            <a:r>
              <a:rPr lang="hi-IN" b="1" dirty="0">
                <a:solidFill>
                  <a:schemeClr val="tx2">
                    <a:lumMod val="90000"/>
                    <a:lumOff val="10000"/>
                  </a:schemeClr>
                </a:solidFill>
              </a:rPr>
              <a:t> पहचान रंग चार्ट</a:t>
            </a:r>
            <a:endParaRPr lang="en-IN" b="1" dirty="0">
              <a:solidFill>
                <a:schemeClr val="tx2">
                  <a:lumMod val="90000"/>
                  <a:lumOff val="10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7013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11897</TotalTime>
  <Words>1315</Words>
  <Application>Microsoft Office PowerPoint</Application>
  <PresentationFormat>Widescreen</PresentationFormat>
  <Paragraphs>153</Paragraphs>
  <Slides>15</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Aharoni</vt:lpstr>
      <vt:lpstr>Algerian</vt:lpstr>
      <vt:lpstr>Aptos</vt:lpstr>
      <vt:lpstr>Aptos Display</vt:lpstr>
      <vt:lpstr>Arial</vt:lpstr>
      <vt:lpstr>Biome</vt:lpstr>
      <vt:lpstr>Cambria</vt:lpstr>
      <vt:lpstr>Symbol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Jyoti Gautam</dc:creator>
  <cp:lastModifiedBy>satyam sharma</cp:lastModifiedBy>
  <cp:revision>6</cp:revision>
  <dcterms:created xsi:type="dcterms:W3CDTF">2024-10-21T11:03:09Z</dcterms:created>
  <dcterms:modified xsi:type="dcterms:W3CDTF">2025-03-01T19:18:05Z</dcterms:modified>
</cp:coreProperties>
</file>

<file path=docProps/thumbnail.jpeg>
</file>